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34" r:id="rId3"/>
    <p:sldId id="341" r:id="rId4"/>
    <p:sldId id="338" r:id="rId5"/>
    <p:sldId id="339" r:id="rId6"/>
    <p:sldId id="340" r:id="rId7"/>
    <p:sldId id="342" r:id="rId8"/>
    <p:sldId id="337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D800F-1CCC-4882-B225-98B4860224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08D9E13-037D-485F-B55D-EC5790AA70F5}">
      <dgm:prSet phldrT="[Texto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4 de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marzo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2025: </a:t>
          </a:r>
        </a:p>
        <a:p>
          <a:pPr algn="just"/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El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Senado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aprueba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la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reforma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,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crea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el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órgano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desconcentrado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“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Transparencia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para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el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Pueblo”,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reformando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leyes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(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transparencia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y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protección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datos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, etc.) </a:t>
          </a:r>
          <a:endParaRPr lang="es-MX" dirty="0"/>
        </a:p>
      </dgm:t>
    </dgm:pt>
    <dgm:pt modelId="{E2A439D7-7311-42CD-AFF2-9680A8C8B32F}" type="parTrans" cxnId="{434B4DD2-DF05-42F6-AD79-BB983B670338}">
      <dgm:prSet/>
      <dgm:spPr/>
      <dgm:t>
        <a:bodyPr/>
        <a:lstStyle/>
        <a:p>
          <a:endParaRPr lang="es-MX"/>
        </a:p>
      </dgm:t>
    </dgm:pt>
    <dgm:pt modelId="{EB274C7C-EB98-4304-83F0-01D1F7E84E0F}" type="sibTrans" cxnId="{434B4DD2-DF05-42F6-AD79-BB983B670338}">
      <dgm:prSet/>
      <dgm:spPr/>
      <dgm:t>
        <a:bodyPr/>
        <a:lstStyle/>
        <a:p>
          <a:endParaRPr lang="es-MX"/>
        </a:p>
      </dgm:t>
    </dgm:pt>
    <dgm:pt modelId="{43C04CCE-08A3-4943-A380-B68BB7AD111B}">
      <dgm:prSet phldrT="[Texto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20–21 de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marzo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2025: </a:t>
          </a:r>
        </a:p>
        <a:p>
          <a:pPr algn="just"/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La Cámara de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Diputados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aprueba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las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leyes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secundarias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que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abrogan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la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antigua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ley y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establecen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nuevas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normativas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transparencia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,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protección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datos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,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datos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personales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, y se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reforma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la Ley </a:t>
          </a:r>
          <a:r>
            <a:rPr lang="en-US" b="1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Orgánica</a:t>
          </a: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la APF.</a:t>
          </a:r>
          <a:endParaRPr lang="es-MX" dirty="0"/>
        </a:p>
      </dgm:t>
    </dgm:pt>
    <dgm:pt modelId="{AF16C1D1-CA21-4B8E-B3DB-08FFFFCC6C10}" type="parTrans" cxnId="{E4299748-F063-4ABA-9E12-16E3B33EA8AB}">
      <dgm:prSet/>
      <dgm:spPr/>
      <dgm:t>
        <a:bodyPr/>
        <a:lstStyle/>
        <a:p>
          <a:endParaRPr lang="es-MX"/>
        </a:p>
      </dgm:t>
    </dgm:pt>
    <dgm:pt modelId="{B3C5202C-4D2D-46FA-999E-6B6FD17FAEEF}" type="sibTrans" cxnId="{E4299748-F063-4ABA-9E12-16E3B33EA8AB}">
      <dgm:prSet/>
      <dgm:spPr/>
      <dgm:t>
        <a:bodyPr/>
        <a:lstStyle/>
        <a:p>
          <a:endParaRPr lang="es-MX"/>
        </a:p>
      </dgm:t>
    </dgm:pt>
    <dgm:pt modelId="{2CD93775-AA00-45C8-AA41-012E24DFF557}">
      <dgm:prSet phldrT="[Texto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pPr algn="ctr"/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21 de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marzo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2025:</a:t>
          </a:r>
        </a:p>
        <a:p>
          <a:pPr algn="just"/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Reforma Ley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Orgánica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la APF,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artículo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37,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fracción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XV, para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incorporar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al nuevo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órgano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“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Transparencia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para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el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Pueblo”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como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órgano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desconcentrado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la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Secretaría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la </a:t>
          </a:r>
          <a:r>
            <a:rPr lang="en-US" sz="1500" b="1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Función</a:t>
          </a:r>
          <a:r>
            <a: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Pública.</a:t>
          </a:r>
          <a:endParaRPr lang="es-MX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E571D-AED1-4EAA-9DC4-68CECFAF871F}" type="parTrans" cxnId="{109A12FC-0224-4082-AB6A-52418E0AC604}">
      <dgm:prSet/>
      <dgm:spPr/>
      <dgm:t>
        <a:bodyPr/>
        <a:lstStyle/>
        <a:p>
          <a:endParaRPr lang="es-MX"/>
        </a:p>
      </dgm:t>
    </dgm:pt>
    <dgm:pt modelId="{F093B749-A6F0-42A1-9387-31E36517FF7C}" type="sibTrans" cxnId="{109A12FC-0224-4082-AB6A-52418E0AC604}">
      <dgm:prSet/>
      <dgm:spPr/>
      <dgm:t>
        <a:bodyPr/>
        <a:lstStyle/>
        <a:p>
          <a:endParaRPr lang="es-MX"/>
        </a:p>
      </dgm:t>
    </dgm:pt>
    <dgm:pt modelId="{6BDA7367-F4CF-46E6-9281-24742808BA76}" type="pres">
      <dgm:prSet presAssocID="{0D6D800F-1CCC-4882-B225-98B4860224F8}" presName="diagram" presStyleCnt="0">
        <dgm:presLayoutVars>
          <dgm:dir/>
          <dgm:resizeHandles val="exact"/>
        </dgm:presLayoutVars>
      </dgm:prSet>
      <dgm:spPr/>
    </dgm:pt>
    <dgm:pt modelId="{34BACBC8-5738-4B06-9042-2E9836462DB4}" type="pres">
      <dgm:prSet presAssocID="{408D9E13-037D-485F-B55D-EC5790AA70F5}" presName="node" presStyleLbl="node1" presStyleIdx="0" presStyleCnt="3" custLinFactNeighborX="1965" custLinFactNeighborY="-12193">
        <dgm:presLayoutVars>
          <dgm:bulletEnabled val="1"/>
        </dgm:presLayoutVars>
      </dgm:prSet>
      <dgm:spPr/>
    </dgm:pt>
    <dgm:pt modelId="{7E49DC3E-9F13-4664-AC27-2D5EB15E4B10}" type="pres">
      <dgm:prSet presAssocID="{EB274C7C-EB98-4304-83F0-01D1F7E84E0F}" presName="sibTrans" presStyleCnt="0"/>
      <dgm:spPr/>
    </dgm:pt>
    <dgm:pt modelId="{EB7EE972-104F-49A3-98A8-339E5EFB1CC2}" type="pres">
      <dgm:prSet presAssocID="{43C04CCE-08A3-4943-A380-B68BB7AD111B}" presName="node" presStyleLbl="node1" presStyleIdx="1" presStyleCnt="3" custLinFactNeighborX="-1209" custLinFactNeighborY="-45186">
        <dgm:presLayoutVars>
          <dgm:bulletEnabled val="1"/>
        </dgm:presLayoutVars>
      </dgm:prSet>
      <dgm:spPr/>
    </dgm:pt>
    <dgm:pt modelId="{42935BAE-E61A-4997-B6E0-2FEA55CF04CE}" type="pres">
      <dgm:prSet presAssocID="{B3C5202C-4D2D-46FA-999E-6B6FD17FAEEF}" presName="sibTrans" presStyleCnt="0"/>
      <dgm:spPr/>
    </dgm:pt>
    <dgm:pt modelId="{6D117375-0D96-4A58-A47A-9260AE2805D6}" type="pres">
      <dgm:prSet presAssocID="{2CD93775-AA00-45C8-AA41-012E24DFF557}" presName="node" presStyleLbl="node1" presStyleIdx="2" presStyleCnt="3" custLinFactX="9333" custLinFactY="-12015" custLinFactNeighborX="100000" custLinFactNeighborY="-100000">
        <dgm:presLayoutVars>
          <dgm:bulletEnabled val="1"/>
        </dgm:presLayoutVars>
      </dgm:prSet>
      <dgm:spPr/>
    </dgm:pt>
  </dgm:ptLst>
  <dgm:cxnLst>
    <dgm:cxn modelId="{DFE85B3D-2898-4B15-87B6-A3C399698B27}" type="presOf" srcId="{0D6D800F-1CCC-4882-B225-98B4860224F8}" destId="{6BDA7367-F4CF-46E6-9281-24742808BA76}" srcOrd="0" destOrd="0" presId="urn:microsoft.com/office/officeart/2005/8/layout/default"/>
    <dgm:cxn modelId="{E4299748-F063-4ABA-9E12-16E3B33EA8AB}" srcId="{0D6D800F-1CCC-4882-B225-98B4860224F8}" destId="{43C04CCE-08A3-4943-A380-B68BB7AD111B}" srcOrd="1" destOrd="0" parTransId="{AF16C1D1-CA21-4B8E-B3DB-08FFFFCC6C10}" sibTransId="{B3C5202C-4D2D-46FA-999E-6B6FD17FAEEF}"/>
    <dgm:cxn modelId="{C1AA248F-AFBA-4F71-AB54-5F2C7C7CB162}" type="presOf" srcId="{408D9E13-037D-485F-B55D-EC5790AA70F5}" destId="{34BACBC8-5738-4B06-9042-2E9836462DB4}" srcOrd="0" destOrd="0" presId="urn:microsoft.com/office/officeart/2005/8/layout/default"/>
    <dgm:cxn modelId="{BB4C2BB6-D613-4B50-9E88-FB8F2EE2731A}" type="presOf" srcId="{43C04CCE-08A3-4943-A380-B68BB7AD111B}" destId="{EB7EE972-104F-49A3-98A8-339E5EFB1CC2}" srcOrd="0" destOrd="0" presId="urn:microsoft.com/office/officeart/2005/8/layout/default"/>
    <dgm:cxn modelId="{A793C0C9-30CF-4983-82C7-7900150537EB}" type="presOf" srcId="{2CD93775-AA00-45C8-AA41-012E24DFF557}" destId="{6D117375-0D96-4A58-A47A-9260AE2805D6}" srcOrd="0" destOrd="0" presId="urn:microsoft.com/office/officeart/2005/8/layout/default"/>
    <dgm:cxn modelId="{434B4DD2-DF05-42F6-AD79-BB983B670338}" srcId="{0D6D800F-1CCC-4882-B225-98B4860224F8}" destId="{408D9E13-037D-485F-B55D-EC5790AA70F5}" srcOrd="0" destOrd="0" parTransId="{E2A439D7-7311-42CD-AFF2-9680A8C8B32F}" sibTransId="{EB274C7C-EB98-4304-83F0-01D1F7E84E0F}"/>
    <dgm:cxn modelId="{109A12FC-0224-4082-AB6A-52418E0AC604}" srcId="{0D6D800F-1CCC-4882-B225-98B4860224F8}" destId="{2CD93775-AA00-45C8-AA41-012E24DFF557}" srcOrd="2" destOrd="0" parTransId="{D37E571D-AED1-4EAA-9DC4-68CECFAF871F}" sibTransId="{F093B749-A6F0-42A1-9387-31E36517FF7C}"/>
    <dgm:cxn modelId="{6E10E998-43D1-4962-95DF-7BEF6029A683}" type="presParOf" srcId="{6BDA7367-F4CF-46E6-9281-24742808BA76}" destId="{34BACBC8-5738-4B06-9042-2E9836462DB4}" srcOrd="0" destOrd="0" presId="urn:microsoft.com/office/officeart/2005/8/layout/default"/>
    <dgm:cxn modelId="{3B9BDB55-D436-494F-BD5E-4787F29B2388}" type="presParOf" srcId="{6BDA7367-F4CF-46E6-9281-24742808BA76}" destId="{7E49DC3E-9F13-4664-AC27-2D5EB15E4B10}" srcOrd="1" destOrd="0" presId="urn:microsoft.com/office/officeart/2005/8/layout/default"/>
    <dgm:cxn modelId="{45C0F472-E40D-428B-A9EB-A1FC3328B36D}" type="presParOf" srcId="{6BDA7367-F4CF-46E6-9281-24742808BA76}" destId="{EB7EE972-104F-49A3-98A8-339E5EFB1CC2}" srcOrd="2" destOrd="0" presId="urn:microsoft.com/office/officeart/2005/8/layout/default"/>
    <dgm:cxn modelId="{44B49F8E-3D18-4BC3-8262-8088833E1605}" type="presParOf" srcId="{6BDA7367-F4CF-46E6-9281-24742808BA76}" destId="{42935BAE-E61A-4997-B6E0-2FEA55CF04CE}" srcOrd="3" destOrd="0" presId="urn:microsoft.com/office/officeart/2005/8/layout/default"/>
    <dgm:cxn modelId="{D245E4DF-C810-4F9B-BF58-2103B387B01A}" type="presParOf" srcId="{6BDA7367-F4CF-46E6-9281-24742808BA76}" destId="{6D117375-0D96-4A58-A47A-9260AE2805D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ACBC8-5738-4B06-9042-2E9836462DB4}">
      <dsp:nvSpPr>
        <dsp:cNvPr id="0" name=""/>
        <dsp:cNvSpPr/>
      </dsp:nvSpPr>
      <dsp:spPr>
        <a:xfrm>
          <a:off x="64003" y="8467"/>
          <a:ext cx="3257183" cy="1954309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4 de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marzo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2025: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El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Senado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aprueba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la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reforma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,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crea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el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órgano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desconcentrado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“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Transparencia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para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el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Pueblo”,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reformando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leyes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(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transparencia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y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protección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datos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, etc.) </a:t>
          </a:r>
          <a:endParaRPr lang="es-MX" sz="1500" kern="1200" dirty="0"/>
        </a:p>
      </dsp:txBody>
      <dsp:txXfrm>
        <a:off x="64003" y="8467"/>
        <a:ext cx="3257183" cy="1954309"/>
      </dsp:txXfrm>
    </dsp:sp>
    <dsp:sp modelId="{EB7EE972-104F-49A3-98A8-339E5EFB1CC2}">
      <dsp:nvSpPr>
        <dsp:cNvPr id="0" name=""/>
        <dsp:cNvSpPr/>
      </dsp:nvSpPr>
      <dsp:spPr>
        <a:xfrm>
          <a:off x="3543522" y="0"/>
          <a:ext cx="3257183" cy="1954309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20–21 de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marzo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2025: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La Cámara de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Diputados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aprueba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las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leyes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secundarias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que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abrogan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la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antigua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ley y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establecen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nuevas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normativas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transparencia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,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protección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datos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,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datos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personales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, y se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reforma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la Ley </a:t>
          </a:r>
          <a:r>
            <a:rPr lang="en-US" sz="1500" b="1" kern="1200" dirty="0" err="1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Orgánica</a:t>
          </a:r>
          <a:r>
            <a:rPr lang="en-US" sz="1500" b="1" kern="120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la APF.</a:t>
          </a:r>
          <a:endParaRPr lang="es-MX" sz="1500" kern="1200" dirty="0"/>
        </a:p>
      </dsp:txBody>
      <dsp:txXfrm>
        <a:off x="3543522" y="0"/>
        <a:ext cx="3257183" cy="1954309"/>
      </dsp:txXfrm>
    </dsp:sp>
    <dsp:sp modelId="{6D117375-0D96-4A58-A47A-9260AE2805D6}">
      <dsp:nvSpPr>
        <dsp:cNvPr id="0" name=""/>
        <dsp:cNvSpPr/>
      </dsp:nvSpPr>
      <dsp:spPr>
        <a:xfrm>
          <a:off x="7165802" y="0"/>
          <a:ext cx="3257183" cy="1954309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21 de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marzo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2025: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Reforma Ley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Orgánica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la APF,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artículo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37,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fracción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XV, para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incorporar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al nuevo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órgano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“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Transparencia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para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el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Pueblo”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como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órgano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desconcentrado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la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Secretaría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de la </a:t>
          </a:r>
          <a:r>
            <a:rPr lang="en-US" sz="1500" b="1" kern="1200" dirty="0" err="1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Función</a:t>
          </a:r>
          <a:r>
            <a:rPr lang="en-US" sz="1500" b="1" kern="12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rPr>
            <a:t> Pública.</a:t>
          </a:r>
          <a:endParaRPr lang="es-MX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5802" y="0"/>
        <a:ext cx="3257183" cy="1954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C65F6-47F8-4FFF-87AE-54A0DD8D141C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EC1A-565B-434B-B6CA-8E0C8C3E75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60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BEC1A-565B-434B-B6CA-8E0C8C3E758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42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8682B-0936-00E3-22DD-FB33EEE69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8CDD82-7F49-5310-A42C-8DD87D343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6DEB695-916C-1BD3-2294-14311D9D2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529B83-6692-9DEB-F707-FD6901335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BEC1A-565B-434B-B6CA-8E0C8C3E758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78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DD26-B133-B339-3250-DE77093EE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9445888-3CDA-7FE6-E534-254464A57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C27A457-60FB-ECB5-122A-04D53B1E5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3D3CED-9244-60A9-DBCB-D9D7C4109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BEC1A-565B-434B-B6CA-8E0C8C3E758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24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7AB29-6201-40EB-EEC4-953DA2776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7F1AB41-86DA-BD01-9097-A2B57D6A9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C677967-038B-AFAA-5A6C-E3E207AE6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428D40-27DE-7834-B763-ECE350276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BEC1A-565B-434B-B6CA-8E0C8C3E758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59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18E71-A59E-194E-BC5E-80D6DCAC5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F72629E-593B-9F2F-A880-61FA5B4E2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9C3183A-D008-CF9F-8B81-42DC41C08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EB9B4A-EB91-30CE-F257-186156775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BEC1A-565B-434B-B6CA-8E0C8C3E758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731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70430-F91E-693E-F041-6408E1169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DEDB8A-B2E5-EB4E-039F-AB931538B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D3E58CE-F492-4771-D1B1-276004186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D4971D-B3B4-3395-59E2-2CFD68550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BEC1A-565B-434B-B6CA-8E0C8C3E758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63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53E5C-6F7E-86E9-D176-AF2E6A0EB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F32872-FB1A-28C8-5B66-5A06F87E9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86EFF7-B35A-664D-15D0-AB940D22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60B301-E9FE-E4DB-E3FF-1FF92D09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D812AA-2D31-6E43-5041-12980B91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87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8EAD3-6057-75A9-BB6E-DBEC31AE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096C83-1222-C81E-39DB-B9FFEAB44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6ADE58-303D-AFEE-E334-C95414F7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2FEECB-D1A0-0BFE-4645-A1A31B1D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184384-D8C7-8F76-39B3-4349B464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46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DF3A34-AC46-CBF6-AC06-D5649205E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DFA2D4-9F07-81F0-7032-1053AC2BA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2D217A-7A2B-86B8-AB18-41C51BBB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0BC4B-C73F-2E6F-968B-90D5B10B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54F539-8E14-5CBC-AA7C-8BAAA0D0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750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71E25-5CAC-451A-7AA0-44E69537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1E4B9-4D35-35A9-C20E-8045280A4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797311-DBC4-1F5B-0F5E-86B4144A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1955C7-7C67-D6A9-20A3-CBB1CEEC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5B6835-9905-4A51-401C-2F158DE1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55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4976C-8D20-4C64-255F-0783920C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2354FB-63D8-0857-7342-A00C4BEFB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094F87-C181-07A6-207A-D29AE43C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724983-9EA3-8157-7D18-AEE518B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353508-E287-586D-FDA5-61BEAE5D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59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F8D78-4526-DFE1-1BF6-0DCBFB5F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96E3BE-4425-A340-1278-4053B2E99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F6F298-368E-01CA-85CF-ED0279DE9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EF98DF-0E97-BFDC-6B16-65E0A8E6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C9B6A8-86CE-CFB6-1A36-1CC07341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F69C6E-14F6-DD63-0F7C-625F6BCE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274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F8D3A-37F5-5166-F702-D2D8D7B1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ED089E-CB20-5A2E-1E6E-8A1885C0D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CB2F8D-CF39-44EC-F7B3-F7BA7308D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20F141-90C9-C060-6815-B8B620507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0F937C-FCFA-69B6-37F1-26F17C23B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637731-3191-C576-A2A6-FE1560E5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0A26D4-D3FD-B3D9-990A-6A672469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6321E8-E73D-678E-BF8E-3BC2FCBF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97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97C74-ACB0-4F0F-A662-9EE09342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33D8C6-CC07-0A89-BF33-025E2424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067B52-31E5-2C7E-5885-5BEE5C8E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B8865A-27CD-BB19-0471-E0A98D7E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458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8123BA-06F4-14CC-9BC4-9CA97982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01E8F9-1901-7E75-E2C4-D723B5C5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A79A0C-FC02-1423-2540-A50B2F6B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970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1187D-BC96-72D7-E543-31EE4EC0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C7DC1C-0513-9D3B-8385-794388F77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B8ECBA-D024-D920-951D-A9F9D9668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629344-E89B-ADBB-A26C-CF44CAFF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441DBE-4976-E445-8DD4-1EDA46A9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CD2F44-B6B5-2ABC-43B0-82244845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88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7D4C5-565E-EBB4-A808-72BA409A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E6E5D9-67EA-25A3-D6A5-D2C1587B1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65615D-F8F3-F083-36B9-638B76B54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A1764D-8483-6FBB-540F-BA0E66E2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296B4C-87A3-D979-3B36-C92825C4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D94F61-236C-1181-709D-325FE13A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669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26C7C5-5C46-D004-FE19-9452277E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814B5-A522-0FC9-A26A-4613CC799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5F4C3-F4EF-59A2-0F79-E9ED4D9AB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AA4DCC-CEBE-4E5E-9705-29C3E5DC2742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819EF-A31F-3292-3D4B-43CC7ABFE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40AF-3C87-E7F3-76E1-2E1E0AE1E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39D820-4D04-4E38-8A33-508083502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21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4A218C-45B2-9CEB-08CE-890697E9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526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C6ABF82-0F23-8D3C-75A0-2C3192C1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6535" y="2480603"/>
            <a:ext cx="8160434" cy="1353810"/>
          </a:xfrm>
        </p:spPr>
        <p:txBody>
          <a:bodyPr>
            <a:normAutofit fontScale="55000" lnSpcReduction="20000"/>
          </a:bodyPr>
          <a:lstStyle/>
          <a:p>
            <a:r>
              <a:rPr lang="es-MX" sz="4800" b="1" dirty="0">
                <a:solidFill>
                  <a:schemeClr val="bg1"/>
                </a:solidFill>
              </a:rPr>
              <a:t>CONVERSATORIO: </a:t>
            </a:r>
          </a:p>
          <a:p>
            <a:r>
              <a:rPr lang="es-MX" sz="4800" b="1" dirty="0">
                <a:solidFill>
                  <a:schemeClr val="bg1"/>
                </a:solidFill>
              </a:rPr>
              <a:t>RETOS Y DESAFIOS DE LA LEY GENERAL DE TRANSPARENCIA Y ACCESO A LA INFORMACION PÚBLICA EN LAS IES.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F578AB9-1E12-49C9-40C2-2D00106B74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12064" y="862721"/>
            <a:ext cx="110093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s-MX" altLang="es-MX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En el marco del 25 aniversario de la  </a:t>
            </a:r>
            <a:r>
              <a:rPr lang="es-ES" sz="2400" b="1" dirty="0">
                <a:solidFill>
                  <a:schemeClr val="bg1"/>
                </a:solidFill>
              </a:rPr>
              <a:t>Asociación Mexicana de Órganos de Control y Vigilancia en Instituciones de Educación Superior, A.C. (</a:t>
            </a:r>
            <a:r>
              <a:rPr kumimoji="0" lang="es-MX" altLang="es-MX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AMOCVIES), se presenta:</a:t>
            </a:r>
            <a:endParaRPr kumimoji="0" lang="es-MX" altLang="es-MX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3DE326-7FC9-E54D-096F-F827CF7F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640" y="5050055"/>
            <a:ext cx="1298277" cy="17749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8F2B66-247D-50E6-742C-6D330E251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716" y="5120210"/>
            <a:ext cx="1646042" cy="15883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C4FCE06-680A-6D5E-DB27-26AAE4482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917" y="5050055"/>
            <a:ext cx="2164064" cy="18408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1D76E9A-C1F9-A940-3F37-056407B331A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296"/>
          <a:stretch>
            <a:fillRect/>
          </a:stretch>
        </p:blipFill>
        <p:spPr>
          <a:xfrm>
            <a:off x="138149" y="5120211"/>
            <a:ext cx="1096757" cy="17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F3468-D7D6-600D-C5F4-CCB4BE439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44D4730-0BC9-5292-4B90-2436F30C9844}"/>
              </a:ext>
            </a:extLst>
          </p:cNvPr>
          <p:cNvSpPr/>
          <p:nvPr/>
        </p:nvSpPr>
        <p:spPr>
          <a:xfrm>
            <a:off x="0" y="4922982"/>
            <a:ext cx="12192000" cy="19350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E6B897-F418-04EB-4AF5-EE737F456D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41745" y="498396"/>
            <a:ext cx="117875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Incorporación del derecho de Acceso a la Informacion Pública y Proteccion de Datos Personales.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E7CB4F-0899-11B6-B202-2FC4205EC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600" y="5083002"/>
            <a:ext cx="1298277" cy="17749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013101A-1490-4280-15D4-2197180BE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238" y="5147479"/>
            <a:ext cx="1646042" cy="16460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B0AD8B-BCA8-0287-18BB-E5917B147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174" y="5083002"/>
            <a:ext cx="2164064" cy="18408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AAFB8D2-58BA-F82B-7836-DAA80D3387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296"/>
          <a:stretch>
            <a:fillRect/>
          </a:stretch>
        </p:blipFill>
        <p:spPr>
          <a:xfrm>
            <a:off x="138149" y="5120211"/>
            <a:ext cx="1096757" cy="170057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C0A86F-4DAF-5638-201A-54C7E391860A}"/>
              </a:ext>
            </a:extLst>
          </p:cNvPr>
          <p:cNvSpPr/>
          <p:nvPr/>
        </p:nvSpPr>
        <p:spPr>
          <a:xfrm>
            <a:off x="686526" y="1881062"/>
            <a:ext cx="4295727" cy="191109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/>
              <a:t>En 1977 se incorpora en el articulo 6º de la Constitución Política de los Estados Unidos Mexicanos, lo relativo al acceso a la información pública.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588025C-722A-E35F-EB5A-9D7F125A7810}"/>
              </a:ext>
            </a:extLst>
          </p:cNvPr>
          <p:cNvSpPr/>
          <p:nvPr/>
        </p:nvSpPr>
        <p:spPr>
          <a:xfrm>
            <a:off x="7010532" y="1857140"/>
            <a:ext cx="4295727" cy="191109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/>
              <a:t>En el año 2007, se reforma la CPEUM, en donde se amplia el derecho de acceso a la información, estableciendo los principios de: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Máxima publicidad y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Protección de Datos Personales. </a:t>
            </a:r>
          </a:p>
        </p:txBody>
      </p:sp>
    </p:spTree>
    <p:extLst>
      <p:ext uri="{BB962C8B-B14F-4D97-AF65-F5344CB8AC3E}">
        <p14:creationId xmlns:p14="http://schemas.microsoft.com/office/powerpoint/2010/main" val="147370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9C239-AB9E-9274-9FAC-0840B0BF7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0EAF811-3329-DCFB-24EE-28807AF6B54D}"/>
              </a:ext>
            </a:extLst>
          </p:cNvPr>
          <p:cNvSpPr/>
          <p:nvPr/>
        </p:nvSpPr>
        <p:spPr>
          <a:xfrm>
            <a:off x="0" y="4922982"/>
            <a:ext cx="12192000" cy="19350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60D16C-D9B6-40FC-D712-D988C01F11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91312" y="-145833"/>
            <a:ext cx="11009376" cy="75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5985"/>
              </a:lnSpc>
            </a:pPr>
            <a:r>
              <a:rPr lang="en-US" sz="2400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2002 – LEY FEDERAL DE TRANSPARENCIA Y ACCESO A LA INFORMACIÓN PÚBLICA GUBERNAMENTAL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7843AC-4628-3A4E-C31A-C18DAA181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600" y="5083002"/>
            <a:ext cx="1298277" cy="17749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7A1876-BE3B-D179-425F-0098D05FF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238" y="5147479"/>
            <a:ext cx="1646042" cy="16460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AB50F4E-C11E-C801-B209-E81FBF34A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174" y="5083002"/>
            <a:ext cx="2164064" cy="18408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1ECFD91-2F47-6F99-BEDE-9DFE53B8C5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296"/>
          <a:stretch>
            <a:fillRect/>
          </a:stretch>
        </p:blipFill>
        <p:spPr>
          <a:xfrm>
            <a:off x="138149" y="5120211"/>
            <a:ext cx="1096757" cy="17005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BF4DBF8-6319-0739-B498-D918CA2E8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1632" y="-206119"/>
            <a:ext cx="8444200" cy="59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E4048-C049-102D-87C8-0AD6C9E2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CE2C057-078B-DE94-30E8-6FC6B64BBB14}"/>
              </a:ext>
            </a:extLst>
          </p:cNvPr>
          <p:cNvSpPr/>
          <p:nvPr/>
        </p:nvSpPr>
        <p:spPr>
          <a:xfrm>
            <a:off x="0" y="4922982"/>
            <a:ext cx="12192000" cy="19350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4BBB2F-A4D2-295E-2D62-062DFAADF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600" y="5083002"/>
            <a:ext cx="1298277" cy="17749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8CD782-4D0D-F32F-7F06-52F271F46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238" y="5147479"/>
            <a:ext cx="1646042" cy="16460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C86AC56-13D5-8616-7560-7A4A69FED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174" y="5083002"/>
            <a:ext cx="2164064" cy="18408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E2D37D6-2DD1-8BDF-A402-6B3742E06E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296"/>
          <a:stretch>
            <a:fillRect/>
          </a:stretch>
        </p:blipFill>
        <p:spPr>
          <a:xfrm>
            <a:off x="138149" y="5120211"/>
            <a:ext cx="1096757" cy="17005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71B3DE-B4D9-F7FA-003B-32CAA461DA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456" b="13184"/>
          <a:stretch>
            <a:fillRect/>
          </a:stretch>
        </p:blipFill>
        <p:spPr>
          <a:xfrm>
            <a:off x="713232" y="-46439"/>
            <a:ext cx="10917936" cy="49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7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21874-8095-DBDC-889D-1F9778A78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F184964-C4A1-3170-FEF2-CD67BAC0542D}"/>
              </a:ext>
            </a:extLst>
          </p:cNvPr>
          <p:cNvSpPr/>
          <p:nvPr/>
        </p:nvSpPr>
        <p:spPr>
          <a:xfrm>
            <a:off x="0" y="4922982"/>
            <a:ext cx="12192000" cy="19350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154447-10A8-AE60-2304-E89BF5007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600" y="5083002"/>
            <a:ext cx="1298277" cy="17749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0F60154-2E7D-A816-1CEA-5537A4E38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238" y="5147479"/>
            <a:ext cx="1646042" cy="16460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674236-B3D5-CBEB-52BA-3DF770A06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174" y="5083002"/>
            <a:ext cx="2164064" cy="18408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A74817A-E778-70A9-0FA5-927F8CE900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296"/>
          <a:stretch>
            <a:fillRect/>
          </a:stretch>
        </p:blipFill>
        <p:spPr>
          <a:xfrm>
            <a:off x="138149" y="5120211"/>
            <a:ext cx="1096757" cy="1700579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F5700289-4D44-0A90-057D-83F8750F80AE}"/>
              </a:ext>
            </a:extLst>
          </p:cNvPr>
          <p:cNvSpPr txBox="1"/>
          <p:nvPr/>
        </p:nvSpPr>
        <p:spPr>
          <a:xfrm>
            <a:off x="0" y="390240"/>
            <a:ext cx="1212927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2015 – LEY GENERAL DE TRANSPARENCIA Y ACCESO A LA INFORMACIÓN PÚBLICA.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62E3643-ECA9-3835-6874-CF638BCA1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61765"/>
            <a:ext cx="9231676" cy="321262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E350832-8E52-BACF-D792-16ECB01D1E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9559" y="928758"/>
            <a:ext cx="3837641" cy="9109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E41A242-BAAF-7ABE-F9CC-2AE1C6AF7D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7482" y="1719332"/>
            <a:ext cx="2997648" cy="126444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300CFC1-B728-4438-C20E-67E3DAC4DC5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423"/>
          <a:stretch>
            <a:fillRect/>
          </a:stretch>
        </p:blipFill>
        <p:spPr>
          <a:xfrm>
            <a:off x="9197505" y="3071921"/>
            <a:ext cx="2981797" cy="17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E576D-5AA2-A1F8-497C-6CBECEEEA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B61640B-7FA1-9168-A32B-43683963A888}"/>
              </a:ext>
            </a:extLst>
          </p:cNvPr>
          <p:cNvSpPr/>
          <p:nvPr/>
        </p:nvSpPr>
        <p:spPr>
          <a:xfrm>
            <a:off x="0" y="4922982"/>
            <a:ext cx="12192000" cy="19350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E8A4E7-DAA8-C788-AE2F-1C5F5EA9C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600" y="5083002"/>
            <a:ext cx="1298277" cy="17749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0B6B3D-25DE-30C9-98E0-1F9B8EB6D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238" y="5147479"/>
            <a:ext cx="1646042" cy="16460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1803A63-FBE8-3DD1-A363-E878D4122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174" y="5083002"/>
            <a:ext cx="2164064" cy="18408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AECE04C-483E-7C34-3BD0-B3B7882C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296"/>
          <a:stretch>
            <a:fillRect/>
          </a:stretch>
        </p:blipFill>
        <p:spPr>
          <a:xfrm>
            <a:off x="138149" y="5120211"/>
            <a:ext cx="1096757" cy="17005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20059C-62F3-1DBB-36EB-857DB77144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4135"/>
          <a:stretch>
            <a:fillRect/>
          </a:stretch>
        </p:blipFill>
        <p:spPr>
          <a:xfrm>
            <a:off x="392009" y="-239690"/>
            <a:ext cx="11322443" cy="182637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AF5A636-14F3-65BA-2074-67C752843AD0}"/>
              </a:ext>
            </a:extLst>
          </p:cNvPr>
          <p:cNvSpPr/>
          <p:nvPr/>
        </p:nvSpPr>
        <p:spPr>
          <a:xfrm>
            <a:off x="392010" y="2484882"/>
            <a:ext cx="3236976" cy="146670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20 de diciembre de 2024.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0240ECF-D3B2-D1A6-86F3-58FF7316500D}"/>
              </a:ext>
            </a:extLst>
          </p:cNvPr>
          <p:cNvSpPr/>
          <p:nvPr/>
        </p:nvSpPr>
        <p:spPr>
          <a:xfrm>
            <a:off x="4591221" y="2431692"/>
            <a:ext cx="3009558" cy="15730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Se informa de la extinción del INAI.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FBD8D1-58C7-18B2-2070-4D60C4A38015}"/>
              </a:ext>
            </a:extLst>
          </p:cNvPr>
          <p:cNvSpPr/>
          <p:nvPr/>
        </p:nvSpPr>
        <p:spPr>
          <a:xfrm>
            <a:off x="8620242" y="2421956"/>
            <a:ext cx="3179748" cy="15808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algn="ctr"/>
            <a:r>
              <a:rPr lang="en-US" sz="15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Se </a:t>
            </a:r>
            <a:r>
              <a:rPr lang="en-US" sz="1500" b="1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crea</a:t>
            </a:r>
            <a:r>
              <a:rPr lang="en-US" sz="15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un nuevo </a:t>
            </a:r>
            <a:r>
              <a:rPr lang="en-US" sz="1500" b="1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esquema</a:t>
            </a:r>
            <a:r>
              <a:rPr lang="en-US" sz="15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donde</a:t>
            </a:r>
            <a:r>
              <a:rPr lang="en-US" sz="15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la </a:t>
            </a:r>
            <a:r>
              <a:rPr lang="en-US" sz="1500" b="1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Secretaría</a:t>
            </a:r>
            <a:r>
              <a:rPr lang="en-US" sz="15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Anticorrupción</a:t>
            </a:r>
            <a:r>
              <a:rPr lang="en-US" sz="15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y Buen Gobierno </a:t>
            </a:r>
            <a:r>
              <a:rPr lang="en-US" sz="1500" b="1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absorbe</a:t>
            </a:r>
            <a:r>
              <a:rPr lang="en-US" sz="15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las </a:t>
            </a:r>
            <a:r>
              <a:rPr lang="en-US" sz="1500" b="1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funciones</a:t>
            </a:r>
            <a:r>
              <a:rPr lang="en-US" sz="15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del INAI y </a:t>
            </a:r>
            <a:r>
              <a:rPr lang="en-US" sz="1500" b="1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desaparecen</a:t>
            </a:r>
            <a:r>
              <a:rPr lang="en-US" sz="15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los </a:t>
            </a:r>
            <a:r>
              <a:rPr lang="en-US" sz="1500" b="1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organismos</a:t>
            </a:r>
            <a:r>
              <a:rPr lang="en-US" sz="15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autónomos</a:t>
            </a:r>
            <a:r>
              <a:rPr lang="en-US" sz="15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. </a:t>
            </a:r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986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1A930-8DED-71E5-19D9-A62D85672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3E3C5F3-537D-150D-EECB-8D25343E7AF2}"/>
              </a:ext>
            </a:extLst>
          </p:cNvPr>
          <p:cNvSpPr/>
          <p:nvPr/>
        </p:nvSpPr>
        <p:spPr>
          <a:xfrm>
            <a:off x="0" y="4922982"/>
            <a:ext cx="12192000" cy="19350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B2CE610-4B3C-9B02-B785-17FE7C3DE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600" y="5083002"/>
            <a:ext cx="1298277" cy="17749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F3E575-96DC-190F-63B9-58BF18376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238" y="5147479"/>
            <a:ext cx="1646042" cy="16460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14B4DD3-013A-E0F1-10AE-505F28613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174" y="5083002"/>
            <a:ext cx="2164064" cy="18408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63F44D-B412-39B4-F63E-686FB646D7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296"/>
          <a:stretch>
            <a:fillRect/>
          </a:stretch>
        </p:blipFill>
        <p:spPr>
          <a:xfrm>
            <a:off x="138149" y="5120211"/>
            <a:ext cx="1096757" cy="17005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43B3451-EF8E-5360-E46B-DD09D6267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149" y="210813"/>
            <a:ext cx="12192000" cy="144121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B92BE0B-183F-17D0-4590-2DE8DB41A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310089"/>
              </p:ext>
            </p:extLst>
          </p:nvPr>
        </p:nvGraphicFramePr>
        <p:xfrm>
          <a:off x="618097" y="1349864"/>
          <a:ext cx="10422986" cy="2447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974D7C4-7001-67D2-D4F0-C96A758BA51B}"/>
              </a:ext>
            </a:extLst>
          </p:cNvPr>
          <p:cNvSpPr txBox="1"/>
          <p:nvPr/>
        </p:nvSpPr>
        <p:spPr>
          <a:xfrm>
            <a:off x="5458968" y="3557903"/>
            <a:ext cx="6216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20 de </a:t>
            </a:r>
            <a:r>
              <a:rPr lang="en-US" b="1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marzo</a:t>
            </a:r>
            <a:r>
              <a:rPr lang="en-US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del 2025.</a:t>
            </a:r>
          </a:p>
          <a:p>
            <a:pPr algn="just"/>
            <a:r>
              <a:rPr lang="en-US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El INAI </a:t>
            </a:r>
            <a:r>
              <a:rPr lang="en-US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realiza</a:t>
            </a:r>
            <a:r>
              <a:rPr lang="en-US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su </a:t>
            </a:r>
            <a:r>
              <a:rPr lang="en-US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última</a:t>
            </a:r>
            <a:r>
              <a:rPr lang="en-US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sesión</a:t>
            </a:r>
            <a:r>
              <a:rPr lang="en-US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y </a:t>
            </a:r>
            <a:r>
              <a:rPr lang="en-US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comienza</a:t>
            </a:r>
            <a:r>
              <a:rPr lang="en-US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su </a:t>
            </a:r>
            <a:r>
              <a:rPr lang="en-US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desaparición</a:t>
            </a:r>
            <a:r>
              <a:rPr lang="en-US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formal, </a:t>
            </a:r>
            <a:r>
              <a:rPr lang="en-US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mientras</a:t>
            </a:r>
            <a:r>
              <a:rPr lang="en-US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se </a:t>
            </a:r>
            <a:r>
              <a:rPr lang="en-US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consolida</a:t>
            </a:r>
            <a:r>
              <a:rPr lang="en-US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el</a:t>
            </a:r>
            <a:r>
              <a:rPr lang="en-US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nuevo </a:t>
            </a:r>
            <a:r>
              <a:rPr lang="en-US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esquema</a:t>
            </a:r>
            <a:r>
              <a:rPr lang="en-US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</a:t>
            </a:r>
            <a:r>
              <a:rPr lang="en-US" dirty="0" err="1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institucional</a:t>
            </a:r>
            <a:r>
              <a:rPr lang="en-US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603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E2043-0CE2-7CF7-3813-CA1BC0C04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739362-D20C-4257-4CAD-CAA98461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5264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DEAA54D-086C-25CD-5EEF-B47D8E33A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9041" y="1807945"/>
            <a:ext cx="8160434" cy="1353810"/>
          </a:xfrm>
        </p:spPr>
        <p:txBody>
          <a:bodyPr>
            <a:normAutofit/>
          </a:bodyPr>
          <a:lstStyle/>
          <a:p>
            <a:r>
              <a:rPr lang="es-MX" sz="5000" b="1" dirty="0">
                <a:solidFill>
                  <a:schemeClr val="bg1"/>
                </a:solidFill>
              </a:rPr>
              <a:t>Gracias por su atención.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B9F305-C17D-5300-C00B-9F1E66467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640" y="5050055"/>
            <a:ext cx="1298277" cy="17749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693642-8911-31EF-8EE4-EC00BCCB1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716" y="5062548"/>
            <a:ext cx="1646042" cy="16460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61EC3FB-1644-5C78-9DE9-B2E87B038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917" y="5050055"/>
            <a:ext cx="2164064" cy="18408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6E4EBFA-7D52-72D1-599E-BDB3E9982F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296"/>
          <a:stretch>
            <a:fillRect/>
          </a:stretch>
        </p:blipFill>
        <p:spPr>
          <a:xfrm>
            <a:off x="138149" y="5120211"/>
            <a:ext cx="1096757" cy="17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3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348</Words>
  <Application>Microsoft Office PowerPoint</Application>
  <PresentationFormat>Panorámica</PresentationFormat>
  <Paragraphs>29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Anton</vt:lpstr>
      <vt:lpstr>Aptos</vt:lpstr>
      <vt:lpstr>Aptos Display</vt:lpstr>
      <vt:lpstr>Arial</vt:lpstr>
      <vt:lpstr>Wingdings</vt:lpstr>
      <vt:lpstr>Tema de Office</vt:lpstr>
      <vt:lpstr>En el marco del 25 aniversario de la  Asociación Mexicana de Órganos de Control y Vigilancia en Instituciones de Educación Superior, A.C. (AMOCVIES), se presenta:</vt:lpstr>
      <vt:lpstr>Incorporación del derecho de Acceso a la Informacion Pública y Proteccion de Datos Personales.  </vt:lpstr>
      <vt:lpstr>2002 – LEY FEDERAL DE TRANSPARENCIA Y ACCESO A LA INFORMACIÓN PÚBLICA GUBERNAMENTAL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 Veliz Solis</dc:creator>
  <cp:lastModifiedBy>Daniela Veliz Solis</cp:lastModifiedBy>
  <cp:revision>5</cp:revision>
  <dcterms:created xsi:type="dcterms:W3CDTF">2025-06-12T19:54:03Z</dcterms:created>
  <dcterms:modified xsi:type="dcterms:W3CDTF">2025-06-12T21:23:13Z</dcterms:modified>
</cp:coreProperties>
</file>