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1276" r:id="rId3"/>
    <p:sldId id="257" r:id="rId4"/>
    <p:sldId id="258" r:id="rId5"/>
    <p:sldId id="259" r:id="rId6"/>
    <p:sldId id="260" r:id="rId7"/>
    <p:sldId id="1271" r:id="rId8"/>
    <p:sldId id="925" r:id="rId9"/>
    <p:sldId id="963" r:id="rId10"/>
    <p:sldId id="261" r:id="rId11"/>
    <p:sldId id="923" r:id="rId12"/>
    <p:sldId id="1270" r:id="rId13"/>
    <p:sldId id="1275" r:id="rId14"/>
    <p:sldId id="784" r:id="rId15"/>
    <p:sldId id="914" r:id="rId16"/>
    <p:sldId id="320" r:id="rId17"/>
    <p:sldId id="316" r:id="rId18"/>
    <p:sldId id="317" r:id="rId19"/>
    <p:sldId id="924" r:id="rId20"/>
    <p:sldId id="262" r:id="rId21"/>
    <p:sldId id="1179" r:id="rId22"/>
    <p:sldId id="957" r:id="rId23"/>
    <p:sldId id="961" r:id="rId24"/>
    <p:sldId id="650" r:id="rId25"/>
    <p:sldId id="681" r:id="rId26"/>
    <p:sldId id="875" r:id="rId27"/>
    <p:sldId id="651" r:id="rId28"/>
    <p:sldId id="682" r:id="rId29"/>
    <p:sldId id="884" r:id="rId30"/>
    <p:sldId id="727" r:id="rId31"/>
    <p:sldId id="263" r:id="rId32"/>
    <p:sldId id="338" r:id="rId33"/>
    <p:sldId id="345" r:id="rId34"/>
    <p:sldId id="264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72" r:id="rId43"/>
    <p:sldId id="646" r:id="rId44"/>
    <p:sldId id="273" r:id="rId45"/>
    <p:sldId id="293" r:id="rId46"/>
    <p:sldId id="294" r:id="rId47"/>
    <p:sldId id="274" r:id="rId48"/>
    <p:sldId id="275" r:id="rId49"/>
    <p:sldId id="276" r:id="rId50"/>
    <p:sldId id="278" r:id="rId51"/>
    <p:sldId id="279" r:id="rId52"/>
    <p:sldId id="281" r:id="rId53"/>
    <p:sldId id="282" r:id="rId54"/>
    <p:sldId id="283" r:id="rId55"/>
    <p:sldId id="284" r:id="rId56"/>
    <p:sldId id="295" r:id="rId57"/>
    <p:sldId id="296" r:id="rId58"/>
    <p:sldId id="297" r:id="rId59"/>
    <p:sldId id="298" r:id="rId60"/>
    <p:sldId id="299" r:id="rId61"/>
    <p:sldId id="300" r:id="rId62"/>
    <p:sldId id="301" r:id="rId63"/>
    <p:sldId id="302" r:id="rId64"/>
    <p:sldId id="306" r:id="rId65"/>
    <p:sldId id="308" r:id="rId66"/>
    <p:sldId id="307" r:id="rId67"/>
    <p:sldId id="309" r:id="rId68"/>
    <p:sldId id="311" r:id="rId69"/>
    <p:sldId id="312" r:id="rId70"/>
    <p:sldId id="315" r:id="rId71"/>
  </p:sldIdLst>
  <p:sldSz cx="14630400" cy="8229600"/>
  <p:notesSz cx="8229600" cy="14630400"/>
  <p:embeddedFontLst>
    <p:embeddedFont>
      <p:font typeface="Arial Narrow" panose="020B0604020202020204" pitchFamily="34" charset="0"/>
      <p:regular r:id="rId73"/>
      <p:bold r:id="rId74"/>
      <p:italic r:id="rId75"/>
      <p:boldItalic r:id="rId76"/>
    </p:embeddedFont>
    <p:embeddedFont>
      <p:font typeface="Avenir" panose="02000503020000020003" pitchFamily="2" charset="0"/>
      <p:regular r:id="rId77"/>
      <p:italic r:id="rId78"/>
    </p:embeddedFont>
    <p:embeddedFont>
      <p:font typeface="Cambria" panose="02040503050406030204" pitchFamily="18" charset="0"/>
      <p:regular r:id="rId79"/>
      <p:bold r:id="rId80"/>
      <p:italic r:id="rId81"/>
      <p:boldItalic r:id="rId82"/>
    </p:embeddedFont>
    <p:embeddedFont>
      <p:font typeface="Crimson Pro Semi Bold" pitchFamily="2" charset="77"/>
      <p:regular r:id="rId83"/>
    </p:embeddedFont>
    <p:embeddedFont>
      <p:font typeface="Heebo" pitchFamily="2" charset="-79"/>
      <p:regular r:id="rId84"/>
      <p:bold r:id="rId8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01"/>
    <p:restoredTop sz="94610"/>
  </p:normalViewPr>
  <p:slideViewPr>
    <p:cSldViewPr snapToGrid="0" snapToObjects="1">
      <p:cViewPr varScale="1">
        <p:scale>
          <a:sx n="54" d="100"/>
          <a:sy n="54" d="100"/>
        </p:scale>
        <p:origin x="224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2.fntdata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8.fntdata"/><Relationship Id="rId85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font" Target="fonts/font10.fntdata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FFCC00"/>
            </a:solidFill>
          </c:spPr>
          <c:dPt>
            <c:idx val="1"/>
            <c:bubble3D val="0"/>
            <c:spPr>
              <a:solidFill>
                <a:srgbClr val="00FF00"/>
              </a:solidFill>
            </c:spPr>
            <c:extLst>
              <c:ext xmlns:c16="http://schemas.microsoft.com/office/drawing/2014/chart" uri="{C3380CC4-5D6E-409C-BE32-E72D297353CC}">
                <c16:uniqueId val="{00000001-1320-4ACF-9400-950A30B188BA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3-1320-4ACF-9400-950A30B188BA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1320-4ACF-9400-950A30B188BA}"/>
              </c:ext>
            </c:extLst>
          </c:dPt>
          <c:dPt>
            <c:idx val="4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1320-4ACF-9400-950A30B188BA}"/>
              </c:ext>
            </c:extLst>
          </c:dPt>
          <c:dLbls>
            <c:dLbl>
              <c:idx val="0"/>
              <c:layout>
                <c:manualLayout>
                  <c:x val="-0.122700321657382"/>
                  <c:y val="0.211581622103717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r>
                      <a:rPr lang="en-US" b="1">
                        <a:solidFill>
                          <a:schemeClr val="tx1"/>
                        </a:solidFill>
                      </a:rPr>
                      <a:t>INGRESOS 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1320-4ACF-9400-950A30B188BA}"/>
                </c:ext>
              </c:extLst>
            </c:dLbl>
            <c:dLbl>
              <c:idx val="1"/>
              <c:layout>
                <c:manualLayout>
                  <c:x val="-0.182176781944863"/>
                  <c:y val="-9.6269781752644695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r>
                      <a:rPr lang="en-US" b="1">
                        <a:solidFill>
                          <a:schemeClr val="tx1"/>
                        </a:solidFill>
                      </a:rPr>
                      <a:t>COMPRAS 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320-4ACF-9400-950A30B188BA}"/>
                </c:ext>
              </c:extLst>
            </c:dLbl>
            <c:dLbl>
              <c:idx val="2"/>
              <c:layout>
                <c:manualLayout>
                  <c:x val="-4.9762989297485495E-4"/>
                  <c:y val="-0.188430066412374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TESORERIA 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320-4ACF-9400-950A30B188BA}"/>
                </c:ext>
              </c:extLst>
            </c:dLbl>
            <c:dLbl>
              <c:idx val="3"/>
              <c:layout>
                <c:manualLayout>
                  <c:x val="0.21794694769364301"/>
                  <c:y val="-9.5044995000555493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en-US" b="1" dirty="0">
                        <a:solidFill>
                          <a:schemeClr val="bg1"/>
                        </a:solidFill>
                      </a:rPr>
                      <a:t>CONTROL ESCOLAR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1320-4ACF-9400-950A30B188BA}"/>
                </c:ext>
              </c:extLst>
            </c:dLbl>
            <c:dLbl>
              <c:idx val="4"/>
              <c:layout>
                <c:manualLayout>
                  <c:x val="0.15289762777680799"/>
                  <c:y val="0.223768153847103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r>
                      <a:rPr lang="en-US" b="1">
                        <a:solidFill>
                          <a:schemeClr val="tx1"/>
                        </a:solidFill>
                      </a:rPr>
                      <a:t>RECURSOS HUMANOS 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320-4ACF-9400-950A30B188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INGRESOS </c:v>
                </c:pt>
                <c:pt idx="1">
                  <c:v>COMPRAS </c:v>
                </c:pt>
                <c:pt idx="2">
                  <c:v>TESORERIA </c:v>
                </c:pt>
                <c:pt idx="3">
                  <c:v>PRODUCCION </c:v>
                </c:pt>
                <c:pt idx="4">
                  <c:v>RECURSOS HUMANOS 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320-4ACF-9400-950A30B188BA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4_2">
  <dgm:title val=""/>
  <dgm:desc val=""/>
  <dgm:catLst>
    <dgm:cat type="accent4" pri="14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2A4803-CCDC-4117-B44F-1E09695A7A5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08943A-8F40-40B7-B13B-79DC5AAFB68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Cada </a:t>
          </a:r>
          <a:r>
            <a:rPr lang="en-US" dirty="0" err="1"/>
            <a:t>organización</a:t>
          </a:r>
          <a:r>
            <a:rPr lang="en-US" dirty="0"/>
            <a:t> se </a:t>
          </a:r>
          <a:r>
            <a:rPr lang="en-US" dirty="0" err="1"/>
            <a:t>enfrenta</a:t>
          </a:r>
          <a:r>
            <a:rPr lang="en-US" dirty="0"/>
            <a:t> a un conjunto </a:t>
          </a:r>
          <a:r>
            <a:rPr lang="en-US" dirty="0" err="1"/>
            <a:t>único</a:t>
          </a:r>
          <a:r>
            <a:rPr lang="en-US" dirty="0"/>
            <a:t> de </a:t>
          </a:r>
          <a:r>
            <a:rPr lang="en-US" dirty="0" err="1"/>
            <a:t>riesgos</a:t>
          </a:r>
          <a:r>
            <a:rPr lang="en-US" dirty="0"/>
            <a:t>,  </a:t>
          </a:r>
          <a:r>
            <a:rPr lang="en-US" b="1" dirty="0" err="1">
              <a:solidFill>
                <a:schemeClr val="accent6">
                  <a:lumMod val="50000"/>
                </a:schemeClr>
              </a:solidFill>
            </a:rPr>
            <a:t>entorno</a:t>
          </a:r>
          <a:r>
            <a:rPr lang="en-US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accent6">
                  <a:lumMod val="50000"/>
                </a:schemeClr>
              </a:solidFill>
            </a:rPr>
            <a:t>regulatorio</a:t>
          </a:r>
          <a:r>
            <a:rPr lang="en-US" b="1" dirty="0">
              <a:solidFill>
                <a:schemeClr val="accent6">
                  <a:lumMod val="50000"/>
                </a:schemeClr>
              </a:solidFill>
            </a:rPr>
            <a:t>, </a:t>
          </a:r>
          <a:r>
            <a:rPr lang="en-US" b="1" dirty="0" err="1">
              <a:solidFill>
                <a:schemeClr val="accent6">
                  <a:lumMod val="50000"/>
                </a:schemeClr>
              </a:solidFill>
            </a:rPr>
            <a:t>cultura</a:t>
          </a:r>
          <a:r>
            <a:rPr lang="en-US" b="1" dirty="0">
              <a:solidFill>
                <a:schemeClr val="accent6">
                  <a:lumMod val="50000"/>
                </a:schemeClr>
              </a:solidFill>
            </a:rPr>
            <a:t> de la </a:t>
          </a:r>
          <a:r>
            <a:rPr lang="en-US" b="1" dirty="0" err="1">
              <a:solidFill>
                <a:schemeClr val="accent6">
                  <a:lumMod val="50000"/>
                </a:schemeClr>
              </a:solidFill>
            </a:rPr>
            <a:t>organización</a:t>
          </a:r>
          <a:r>
            <a:rPr lang="en-US" b="1" dirty="0">
              <a:solidFill>
                <a:schemeClr val="accent6">
                  <a:lumMod val="50000"/>
                </a:schemeClr>
              </a:solidFill>
            </a:rPr>
            <a:t> y </a:t>
          </a:r>
          <a:r>
            <a:rPr lang="en-US" b="1" dirty="0" err="1">
              <a:solidFill>
                <a:schemeClr val="accent6">
                  <a:lumMod val="50000"/>
                </a:schemeClr>
              </a:solidFill>
            </a:rPr>
            <a:t>estructura</a:t>
          </a:r>
          <a:r>
            <a:rPr lang="en-US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accent6">
                  <a:lumMod val="50000"/>
                </a:schemeClr>
              </a:solidFill>
            </a:rPr>
            <a:t>organizativa</a:t>
          </a:r>
          <a:r>
            <a:rPr lang="en-US" b="1" dirty="0">
              <a:solidFill>
                <a:schemeClr val="accent6">
                  <a:lumMod val="50000"/>
                </a:schemeClr>
              </a:solidFill>
            </a:rPr>
            <a:t>.</a:t>
          </a:r>
        </a:p>
      </dgm:t>
    </dgm:pt>
    <dgm:pt modelId="{259F246E-9089-4E09-98D6-B2A766A823E2}" type="parTrans" cxnId="{7358A64A-547F-4012-980A-AFA8AF12A8D4}">
      <dgm:prSet/>
      <dgm:spPr/>
      <dgm:t>
        <a:bodyPr/>
        <a:lstStyle/>
        <a:p>
          <a:endParaRPr lang="en-US"/>
        </a:p>
      </dgm:t>
    </dgm:pt>
    <dgm:pt modelId="{F739D471-41A3-490F-A61D-A179EAFF9873}" type="sibTrans" cxnId="{7358A64A-547F-4012-980A-AFA8AF12A8D4}">
      <dgm:prSet/>
      <dgm:spPr/>
      <dgm:t>
        <a:bodyPr/>
        <a:lstStyle/>
        <a:p>
          <a:endParaRPr lang="en-US"/>
        </a:p>
      </dgm:t>
    </dgm:pt>
    <dgm:pt modelId="{5517F637-062C-4B9A-B5F5-4D79AA5DDF4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El </a:t>
          </a:r>
          <a:r>
            <a:rPr lang="en-US" dirty="0" err="1"/>
            <a:t>programa</a:t>
          </a:r>
          <a:r>
            <a:rPr lang="en-US" dirty="0"/>
            <a:t> de </a:t>
          </a:r>
          <a:r>
            <a:rPr lang="en-US" dirty="0" err="1"/>
            <a:t>gestión</a:t>
          </a:r>
          <a:r>
            <a:rPr lang="en-US" dirty="0"/>
            <a:t> de </a:t>
          </a:r>
          <a:r>
            <a:rPr lang="en-US" dirty="0" err="1"/>
            <a:t>riesgos</a:t>
          </a:r>
          <a:r>
            <a:rPr lang="en-US" dirty="0"/>
            <a:t> de </a:t>
          </a:r>
          <a:r>
            <a:rPr lang="en-US" dirty="0" err="1"/>
            <a:t>una</a:t>
          </a:r>
          <a:r>
            <a:rPr lang="en-US" dirty="0"/>
            <a:t> </a:t>
          </a:r>
          <a:r>
            <a:rPr lang="en-US" dirty="0" err="1"/>
            <a:t>organización</a:t>
          </a:r>
          <a:r>
            <a:rPr lang="en-US" dirty="0"/>
            <a:t> </a:t>
          </a:r>
          <a:r>
            <a:rPr lang="en-US" dirty="0" err="1"/>
            <a:t>debe</a:t>
          </a:r>
          <a:r>
            <a:rPr lang="en-US" dirty="0"/>
            <a:t> </a:t>
          </a:r>
          <a:r>
            <a:rPr lang="en-US" dirty="0" err="1"/>
            <a:t>adaptarse</a:t>
          </a:r>
          <a:r>
            <a:rPr lang="en-US" dirty="0"/>
            <a:t> a sus </a:t>
          </a:r>
          <a:r>
            <a:rPr lang="en-US" dirty="0" err="1"/>
            <a:t>características</a:t>
          </a:r>
          <a:r>
            <a:rPr lang="en-US" dirty="0"/>
            <a:t> </a:t>
          </a:r>
          <a:r>
            <a:rPr lang="en-US" dirty="0" err="1"/>
            <a:t>específicas</a:t>
          </a:r>
          <a:r>
            <a:rPr lang="en-US" dirty="0"/>
            <a:t> para </a:t>
          </a:r>
          <a:r>
            <a:rPr lang="en-US" dirty="0" err="1"/>
            <a:t>que</a:t>
          </a:r>
          <a:r>
            <a:rPr lang="en-US" dirty="0"/>
            <a:t> sea </a:t>
          </a:r>
          <a:r>
            <a:rPr lang="en-US" dirty="0" err="1"/>
            <a:t>efectivo</a:t>
          </a:r>
          <a:r>
            <a:rPr lang="en-US" dirty="0"/>
            <a:t>. Sin embargo, un </a:t>
          </a:r>
          <a:r>
            <a:rPr lang="en-US" b="1" dirty="0" err="1">
              <a:solidFill>
                <a:schemeClr val="accent6">
                  <a:lumMod val="50000"/>
                </a:schemeClr>
              </a:solidFill>
            </a:rPr>
            <a:t>marco</a:t>
          </a:r>
          <a:r>
            <a:rPr lang="en-US" b="1" dirty="0">
              <a:solidFill>
                <a:schemeClr val="accent6">
                  <a:lumMod val="50000"/>
                </a:schemeClr>
              </a:solidFill>
            </a:rPr>
            <a:t> de </a:t>
          </a:r>
          <a:r>
            <a:rPr lang="en-US" b="1" dirty="0" err="1">
              <a:solidFill>
                <a:schemeClr val="accent6">
                  <a:lumMod val="50000"/>
                </a:schemeClr>
              </a:solidFill>
            </a:rPr>
            <a:t>gestión</a:t>
          </a:r>
          <a:r>
            <a:rPr lang="en-US" b="1" dirty="0">
              <a:solidFill>
                <a:schemeClr val="accent6">
                  <a:lumMod val="50000"/>
                </a:schemeClr>
              </a:solidFill>
            </a:rPr>
            <a:t> de </a:t>
          </a:r>
          <a:r>
            <a:rPr lang="en-US" b="1" dirty="0" err="1">
              <a:solidFill>
                <a:schemeClr val="accent6">
                  <a:lumMod val="50000"/>
                </a:schemeClr>
              </a:solidFill>
            </a:rPr>
            <a:t>riesgos</a:t>
          </a:r>
          <a:r>
            <a:rPr lang="en-US" b="1" dirty="0">
              <a:solidFill>
                <a:schemeClr val="accent6">
                  <a:lumMod val="50000"/>
                </a:schemeClr>
              </a:solidFill>
            </a:rPr>
            <a:t> es </a:t>
          </a:r>
          <a:r>
            <a:rPr lang="en-US" b="1" dirty="0" err="1">
              <a:solidFill>
                <a:schemeClr val="accent6">
                  <a:lumMod val="50000"/>
                </a:schemeClr>
              </a:solidFill>
            </a:rPr>
            <a:t>muy</a:t>
          </a:r>
          <a:r>
            <a:rPr lang="en-US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accent6">
                  <a:lumMod val="50000"/>
                </a:schemeClr>
              </a:solidFill>
            </a:rPr>
            <a:t>útil</a:t>
          </a:r>
          <a:r>
            <a:rPr lang="en-US" b="1" dirty="0">
              <a:solidFill>
                <a:schemeClr val="accent6">
                  <a:lumMod val="50000"/>
                </a:schemeClr>
              </a:solidFill>
            </a:rPr>
            <a:t> para </a:t>
          </a:r>
          <a:r>
            <a:rPr lang="en-US" b="1" dirty="0" err="1">
              <a:solidFill>
                <a:schemeClr val="accent6">
                  <a:lumMod val="50000"/>
                </a:schemeClr>
              </a:solidFill>
            </a:rPr>
            <a:t>proporcionar</a:t>
          </a:r>
          <a:r>
            <a:rPr lang="en-US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accent6">
                  <a:lumMod val="50000"/>
                </a:schemeClr>
              </a:solidFill>
            </a:rPr>
            <a:t>orientación</a:t>
          </a:r>
          <a:r>
            <a:rPr lang="en-US" b="1" dirty="0">
              <a:solidFill>
                <a:schemeClr val="accent6">
                  <a:lumMod val="50000"/>
                </a:schemeClr>
              </a:solidFill>
            </a:rPr>
            <a:t> y </a:t>
          </a:r>
          <a:r>
            <a:rPr lang="en-US" b="1" dirty="0" err="1">
              <a:solidFill>
                <a:schemeClr val="accent6">
                  <a:lumMod val="50000"/>
                </a:schemeClr>
              </a:solidFill>
            </a:rPr>
            <a:t>estructura</a:t>
          </a:r>
          <a:r>
            <a:rPr lang="en-US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accent6">
                  <a:lumMod val="50000"/>
                </a:schemeClr>
              </a:solidFill>
            </a:rPr>
            <a:t>en</a:t>
          </a:r>
          <a:r>
            <a:rPr lang="en-US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accent6">
                  <a:lumMod val="50000"/>
                </a:schemeClr>
              </a:solidFill>
            </a:rPr>
            <a:t>el</a:t>
          </a:r>
          <a:r>
            <a:rPr lang="en-US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accent6">
                  <a:lumMod val="50000"/>
                </a:schemeClr>
              </a:solidFill>
            </a:rPr>
            <a:t>desarrollo</a:t>
          </a:r>
          <a:r>
            <a:rPr lang="en-US" b="1" dirty="0">
              <a:solidFill>
                <a:schemeClr val="accent6">
                  <a:lumMod val="50000"/>
                </a:schemeClr>
              </a:solidFill>
            </a:rPr>
            <a:t> de </a:t>
          </a:r>
          <a:r>
            <a:rPr lang="en-US" b="1" dirty="0" err="1">
              <a:solidFill>
                <a:schemeClr val="accent6">
                  <a:lumMod val="50000"/>
                </a:schemeClr>
              </a:solidFill>
            </a:rPr>
            <a:t>dicho</a:t>
          </a:r>
          <a:r>
            <a:rPr lang="en-US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accent6">
                  <a:lumMod val="50000"/>
                </a:schemeClr>
              </a:solidFill>
            </a:rPr>
            <a:t>programa</a:t>
          </a:r>
          <a:r>
            <a:rPr lang="en-US" dirty="0"/>
            <a:t>.</a:t>
          </a:r>
        </a:p>
      </dgm:t>
    </dgm:pt>
    <dgm:pt modelId="{DF640728-C5C0-4187-A95B-4363AE69A639}" type="parTrans" cxnId="{71987025-95D6-4A8B-871A-EFECA6310C63}">
      <dgm:prSet/>
      <dgm:spPr/>
      <dgm:t>
        <a:bodyPr/>
        <a:lstStyle/>
        <a:p>
          <a:endParaRPr lang="en-US"/>
        </a:p>
      </dgm:t>
    </dgm:pt>
    <dgm:pt modelId="{8D1F19EE-E544-449D-B766-98D251BD3D5A}" type="sibTrans" cxnId="{71987025-95D6-4A8B-871A-EFECA6310C63}">
      <dgm:prSet/>
      <dgm:spPr/>
      <dgm:t>
        <a:bodyPr/>
        <a:lstStyle/>
        <a:p>
          <a:endParaRPr lang="en-US"/>
        </a:p>
      </dgm:t>
    </dgm:pt>
    <dgm:pt modelId="{EE615B1E-97D4-425F-8210-76FABEF851F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Existen</a:t>
          </a:r>
          <a:r>
            <a:rPr lang="en-US" dirty="0"/>
            <a:t> </a:t>
          </a:r>
          <a:r>
            <a:rPr lang="en-US" dirty="0" err="1"/>
            <a:t>varios</a:t>
          </a:r>
          <a:r>
            <a:rPr lang="en-US" dirty="0"/>
            <a:t> </a:t>
          </a:r>
          <a:r>
            <a:rPr lang="en-US" dirty="0" err="1"/>
            <a:t>marcos</a:t>
          </a:r>
          <a:r>
            <a:rPr lang="en-US" dirty="0"/>
            <a:t> de </a:t>
          </a:r>
          <a:r>
            <a:rPr lang="en-US" dirty="0" err="1"/>
            <a:t>gestión</a:t>
          </a:r>
          <a:r>
            <a:rPr lang="en-US" dirty="0"/>
            <a:t> de </a:t>
          </a:r>
          <a:r>
            <a:rPr lang="en-US" dirty="0" err="1"/>
            <a:t>riesgos</a:t>
          </a:r>
          <a:r>
            <a:rPr lang="en-US" dirty="0"/>
            <a:t> y control </a:t>
          </a:r>
          <a:r>
            <a:rPr lang="en-US" dirty="0" err="1"/>
            <a:t>interno</a:t>
          </a:r>
          <a:r>
            <a:rPr lang="en-US" dirty="0"/>
            <a:t> </a:t>
          </a:r>
          <a:r>
            <a:rPr lang="en-US" dirty="0" err="1"/>
            <a:t>ampliamente</a:t>
          </a:r>
          <a:r>
            <a:rPr lang="en-US" dirty="0"/>
            <a:t> </a:t>
          </a:r>
          <a:r>
            <a:rPr lang="en-US" dirty="0" err="1"/>
            <a:t>aceptados</a:t>
          </a:r>
          <a:r>
            <a:rPr lang="en-US" dirty="0"/>
            <a:t>: COSO Control </a:t>
          </a:r>
          <a:r>
            <a:rPr lang="en-US" dirty="0" err="1"/>
            <a:t>Interno</a:t>
          </a:r>
          <a:r>
            <a:rPr lang="en-US" dirty="0"/>
            <a:t>, COSO ERM, ISO 31000 y COSO Fraud Risk Management. </a:t>
          </a:r>
        </a:p>
      </dgm:t>
    </dgm:pt>
    <dgm:pt modelId="{0B9F4A25-CDAD-457E-B808-E8E443065E5F}" type="parTrans" cxnId="{3C70E8DB-2A41-419F-91B4-A3FCCB950A6D}">
      <dgm:prSet/>
      <dgm:spPr/>
      <dgm:t>
        <a:bodyPr/>
        <a:lstStyle/>
        <a:p>
          <a:endParaRPr lang="en-US"/>
        </a:p>
      </dgm:t>
    </dgm:pt>
    <dgm:pt modelId="{8E94783F-B52C-4E4E-BB56-B69323AB883B}" type="sibTrans" cxnId="{3C70E8DB-2A41-419F-91B4-A3FCCB950A6D}">
      <dgm:prSet/>
      <dgm:spPr/>
      <dgm:t>
        <a:bodyPr/>
        <a:lstStyle/>
        <a:p>
          <a:endParaRPr lang="en-US"/>
        </a:p>
      </dgm:t>
    </dgm:pt>
    <dgm:pt modelId="{43A953AB-E49D-425D-9958-570DB99D759F}" type="pres">
      <dgm:prSet presAssocID="{BF2A4803-CCDC-4117-B44F-1E09695A7A5C}" presName="root" presStyleCnt="0">
        <dgm:presLayoutVars>
          <dgm:dir/>
          <dgm:resizeHandles val="exact"/>
        </dgm:presLayoutVars>
      </dgm:prSet>
      <dgm:spPr/>
    </dgm:pt>
    <dgm:pt modelId="{618464D4-7ECA-4F0D-B888-720D6994A347}" type="pres">
      <dgm:prSet presAssocID="{2B08943A-8F40-40B7-B13B-79DC5AAFB682}" presName="compNode" presStyleCnt="0"/>
      <dgm:spPr/>
    </dgm:pt>
    <dgm:pt modelId="{E733D0AB-CA21-4AB0-824C-9235A17B03C8}" type="pres">
      <dgm:prSet presAssocID="{2B08943A-8F40-40B7-B13B-79DC5AAFB682}" presName="bgRect" presStyleLbl="bgShp" presStyleIdx="0" presStyleCnt="3"/>
      <dgm:spPr>
        <a:solidFill>
          <a:schemeClr val="accent3">
            <a:lumMod val="40000"/>
            <a:lumOff val="60000"/>
          </a:schemeClr>
        </a:solidFill>
      </dgm:spPr>
    </dgm:pt>
    <dgm:pt modelId="{9B52649C-AB9B-4A9A-8284-392FAC19B2A4}" type="pres">
      <dgm:prSet presAssocID="{2B08943A-8F40-40B7-B13B-79DC5AAFB68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erarquía"/>
        </a:ext>
      </dgm:extLst>
    </dgm:pt>
    <dgm:pt modelId="{9957FBFA-CBDA-4238-A585-B2180BF61A3F}" type="pres">
      <dgm:prSet presAssocID="{2B08943A-8F40-40B7-B13B-79DC5AAFB682}" presName="spaceRect" presStyleCnt="0"/>
      <dgm:spPr/>
    </dgm:pt>
    <dgm:pt modelId="{7B8E7298-8982-4B7F-98BB-7CDEFDFC0C3F}" type="pres">
      <dgm:prSet presAssocID="{2B08943A-8F40-40B7-B13B-79DC5AAFB682}" presName="parTx" presStyleLbl="revTx" presStyleIdx="0" presStyleCnt="3">
        <dgm:presLayoutVars>
          <dgm:chMax val="0"/>
          <dgm:chPref val="0"/>
        </dgm:presLayoutVars>
      </dgm:prSet>
      <dgm:spPr/>
    </dgm:pt>
    <dgm:pt modelId="{A88C8F5B-3136-45C4-8E56-6EEEB5038D4C}" type="pres">
      <dgm:prSet presAssocID="{F739D471-41A3-490F-A61D-A179EAFF9873}" presName="sibTrans" presStyleCnt="0"/>
      <dgm:spPr/>
    </dgm:pt>
    <dgm:pt modelId="{BF7A5DA9-6379-40BF-8CEB-29D5788107FB}" type="pres">
      <dgm:prSet presAssocID="{5517F637-062C-4B9A-B5F5-4D79AA5DDF47}" presName="compNode" presStyleCnt="0"/>
      <dgm:spPr/>
    </dgm:pt>
    <dgm:pt modelId="{7073A1A8-1417-485C-B1BA-18C42316ED71}" type="pres">
      <dgm:prSet presAssocID="{5517F637-062C-4B9A-B5F5-4D79AA5DDF47}" presName="bgRect" presStyleLbl="bgShp" presStyleIdx="1" presStyleCnt="3"/>
      <dgm:spPr>
        <a:solidFill>
          <a:schemeClr val="accent3">
            <a:lumMod val="40000"/>
            <a:lumOff val="60000"/>
          </a:schemeClr>
        </a:solidFill>
      </dgm:spPr>
    </dgm:pt>
    <dgm:pt modelId="{6245A09A-6546-40B8-B648-1460DB890ECB}" type="pres">
      <dgm:prSet presAssocID="{5517F637-062C-4B9A-B5F5-4D79AA5DDF4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rritante"/>
        </a:ext>
      </dgm:extLst>
    </dgm:pt>
    <dgm:pt modelId="{BA957020-BF60-47B4-BA77-52B4237B956C}" type="pres">
      <dgm:prSet presAssocID="{5517F637-062C-4B9A-B5F5-4D79AA5DDF47}" presName="spaceRect" presStyleCnt="0"/>
      <dgm:spPr/>
    </dgm:pt>
    <dgm:pt modelId="{9A58DF8B-9D2B-48E3-87A1-B8052C6D3417}" type="pres">
      <dgm:prSet presAssocID="{5517F637-062C-4B9A-B5F5-4D79AA5DDF47}" presName="parTx" presStyleLbl="revTx" presStyleIdx="1" presStyleCnt="3">
        <dgm:presLayoutVars>
          <dgm:chMax val="0"/>
          <dgm:chPref val="0"/>
        </dgm:presLayoutVars>
      </dgm:prSet>
      <dgm:spPr/>
    </dgm:pt>
    <dgm:pt modelId="{D2FA0DFA-CF16-4E3A-BDA7-7B87C9B32CE3}" type="pres">
      <dgm:prSet presAssocID="{8D1F19EE-E544-449D-B766-98D251BD3D5A}" presName="sibTrans" presStyleCnt="0"/>
      <dgm:spPr/>
    </dgm:pt>
    <dgm:pt modelId="{5C91327D-7ED0-4191-B4FD-2EA0988152D0}" type="pres">
      <dgm:prSet presAssocID="{EE615B1E-97D4-425F-8210-76FABEF851FC}" presName="compNode" presStyleCnt="0"/>
      <dgm:spPr/>
    </dgm:pt>
    <dgm:pt modelId="{05692BEE-8C51-4A32-A55E-194F969AAD43}" type="pres">
      <dgm:prSet presAssocID="{EE615B1E-97D4-425F-8210-76FABEF851FC}" presName="bgRect" presStyleLbl="bgShp" presStyleIdx="2" presStyleCnt="3"/>
      <dgm:spPr>
        <a:solidFill>
          <a:schemeClr val="accent3">
            <a:lumMod val="40000"/>
            <a:lumOff val="60000"/>
          </a:schemeClr>
        </a:solidFill>
      </dgm:spPr>
    </dgm:pt>
    <dgm:pt modelId="{C0BACA0B-0A54-4825-A967-042761CB2DCB}" type="pres">
      <dgm:prSet presAssocID="{EE615B1E-97D4-425F-8210-76FABEF851F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dvertencia"/>
        </a:ext>
      </dgm:extLst>
    </dgm:pt>
    <dgm:pt modelId="{72D84263-6989-49AF-98EB-09785CDDABF5}" type="pres">
      <dgm:prSet presAssocID="{EE615B1E-97D4-425F-8210-76FABEF851FC}" presName="spaceRect" presStyleCnt="0"/>
      <dgm:spPr/>
    </dgm:pt>
    <dgm:pt modelId="{C5E6FE5A-F212-4A26-8D3D-5FBBBE8BDD5C}" type="pres">
      <dgm:prSet presAssocID="{EE615B1E-97D4-425F-8210-76FABEF851F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1987025-95D6-4A8B-871A-EFECA6310C63}" srcId="{BF2A4803-CCDC-4117-B44F-1E09695A7A5C}" destId="{5517F637-062C-4B9A-B5F5-4D79AA5DDF47}" srcOrd="1" destOrd="0" parTransId="{DF640728-C5C0-4187-A95B-4363AE69A639}" sibTransId="{8D1F19EE-E544-449D-B766-98D251BD3D5A}"/>
    <dgm:cxn modelId="{7358A64A-547F-4012-980A-AFA8AF12A8D4}" srcId="{BF2A4803-CCDC-4117-B44F-1E09695A7A5C}" destId="{2B08943A-8F40-40B7-B13B-79DC5AAFB682}" srcOrd="0" destOrd="0" parTransId="{259F246E-9089-4E09-98D6-B2A766A823E2}" sibTransId="{F739D471-41A3-490F-A61D-A179EAFF9873}"/>
    <dgm:cxn modelId="{EC251790-9304-449D-87A4-FCB0D53B2BE0}" type="presOf" srcId="{5517F637-062C-4B9A-B5F5-4D79AA5DDF47}" destId="{9A58DF8B-9D2B-48E3-87A1-B8052C6D3417}" srcOrd="0" destOrd="0" presId="urn:microsoft.com/office/officeart/2018/2/layout/IconVerticalSolidList"/>
    <dgm:cxn modelId="{C1FF4AB0-80CE-458C-9985-8235B74726FA}" type="presOf" srcId="{2B08943A-8F40-40B7-B13B-79DC5AAFB682}" destId="{7B8E7298-8982-4B7F-98BB-7CDEFDFC0C3F}" srcOrd="0" destOrd="0" presId="urn:microsoft.com/office/officeart/2018/2/layout/IconVerticalSolidList"/>
    <dgm:cxn modelId="{A20DD1BC-F0DD-4E90-8A5B-520A55D520B1}" type="presOf" srcId="{BF2A4803-CCDC-4117-B44F-1E09695A7A5C}" destId="{43A953AB-E49D-425D-9958-570DB99D759F}" srcOrd="0" destOrd="0" presId="urn:microsoft.com/office/officeart/2018/2/layout/IconVerticalSolidList"/>
    <dgm:cxn modelId="{ED0F61C5-8829-4D34-AF25-0EFA8006A255}" type="presOf" srcId="{EE615B1E-97D4-425F-8210-76FABEF851FC}" destId="{C5E6FE5A-F212-4A26-8D3D-5FBBBE8BDD5C}" srcOrd="0" destOrd="0" presId="urn:microsoft.com/office/officeart/2018/2/layout/IconVerticalSolidList"/>
    <dgm:cxn modelId="{3C70E8DB-2A41-419F-91B4-A3FCCB950A6D}" srcId="{BF2A4803-CCDC-4117-B44F-1E09695A7A5C}" destId="{EE615B1E-97D4-425F-8210-76FABEF851FC}" srcOrd="2" destOrd="0" parTransId="{0B9F4A25-CDAD-457E-B808-E8E443065E5F}" sibTransId="{8E94783F-B52C-4E4E-BB56-B69323AB883B}"/>
    <dgm:cxn modelId="{5FD3CC7E-813D-4F5B-9051-80EF160019C3}" type="presParOf" srcId="{43A953AB-E49D-425D-9958-570DB99D759F}" destId="{618464D4-7ECA-4F0D-B888-720D6994A347}" srcOrd="0" destOrd="0" presId="urn:microsoft.com/office/officeart/2018/2/layout/IconVerticalSolidList"/>
    <dgm:cxn modelId="{41B8F4AD-A905-46E0-909F-9CE9E52D623D}" type="presParOf" srcId="{618464D4-7ECA-4F0D-B888-720D6994A347}" destId="{E733D0AB-CA21-4AB0-824C-9235A17B03C8}" srcOrd="0" destOrd="0" presId="urn:microsoft.com/office/officeart/2018/2/layout/IconVerticalSolidList"/>
    <dgm:cxn modelId="{30F29AAA-EB4F-4E1F-814B-9A29F603BC4B}" type="presParOf" srcId="{618464D4-7ECA-4F0D-B888-720D6994A347}" destId="{9B52649C-AB9B-4A9A-8284-392FAC19B2A4}" srcOrd="1" destOrd="0" presId="urn:microsoft.com/office/officeart/2018/2/layout/IconVerticalSolidList"/>
    <dgm:cxn modelId="{2BA9A9C7-91BE-4D77-9DBF-32843AF48E2B}" type="presParOf" srcId="{618464D4-7ECA-4F0D-B888-720D6994A347}" destId="{9957FBFA-CBDA-4238-A585-B2180BF61A3F}" srcOrd="2" destOrd="0" presId="urn:microsoft.com/office/officeart/2018/2/layout/IconVerticalSolidList"/>
    <dgm:cxn modelId="{F0EFA4BD-6730-4A9C-A8CC-BC9276881C77}" type="presParOf" srcId="{618464D4-7ECA-4F0D-B888-720D6994A347}" destId="{7B8E7298-8982-4B7F-98BB-7CDEFDFC0C3F}" srcOrd="3" destOrd="0" presId="urn:microsoft.com/office/officeart/2018/2/layout/IconVerticalSolidList"/>
    <dgm:cxn modelId="{BA2A505C-7EBB-4ABB-8D61-E366651D0C55}" type="presParOf" srcId="{43A953AB-E49D-425D-9958-570DB99D759F}" destId="{A88C8F5B-3136-45C4-8E56-6EEEB5038D4C}" srcOrd="1" destOrd="0" presId="urn:microsoft.com/office/officeart/2018/2/layout/IconVerticalSolidList"/>
    <dgm:cxn modelId="{AC3060B8-6527-41ED-9DCC-D3A4A14C6075}" type="presParOf" srcId="{43A953AB-E49D-425D-9958-570DB99D759F}" destId="{BF7A5DA9-6379-40BF-8CEB-29D5788107FB}" srcOrd="2" destOrd="0" presId="urn:microsoft.com/office/officeart/2018/2/layout/IconVerticalSolidList"/>
    <dgm:cxn modelId="{9991D3C6-6146-4C66-954E-7A9835242769}" type="presParOf" srcId="{BF7A5DA9-6379-40BF-8CEB-29D5788107FB}" destId="{7073A1A8-1417-485C-B1BA-18C42316ED71}" srcOrd="0" destOrd="0" presId="urn:microsoft.com/office/officeart/2018/2/layout/IconVerticalSolidList"/>
    <dgm:cxn modelId="{51D67259-D47C-493A-AC13-A8ABBB959073}" type="presParOf" srcId="{BF7A5DA9-6379-40BF-8CEB-29D5788107FB}" destId="{6245A09A-6546-40B8-B648-1460DB890ECB}" srcOrd="1" destOrd="0" presId="urn:microsoft.com/office/officeart/2018/2/layout/IconVerticalSolidList"/>
    <dgm:cxn modelId="{2CF4DB9B-7EB9-491A-BA3D-B87352663F8C}" type="presParOf" srcId="{BF7A5DA9-6379-40BF-8CEB-29D5788107FB}" destId="{BA957020-BF60-47B4-BA77-52B4237B956C}" srcOrd="2" destOrd="0" presId="urn:microsoft.com/office/officeart/2018/2/layout/IconVerticalSolidList"/>
    <dgm:cxn modelId="{56A47AD8-3289-4D68-97E6-AB1B7EA5E880}" type="presParOf" srcId="{BF7A5DA9-6379-40BF-8CEB-29D5788107FB}" destId="{9A58DF8B-9D2B-48E3-87A1-B8052C6D3417}" srcOrd="3" destOrd="0" presId="urn:microsoft.com/office/officeart/2018/2/layout/IconVerticalSolidList"/>
    <dgm:cxn modelId="{7E8DAF74-1E14-4455-9471-5F3342AF034E}" type="presParOf" srcId="{43A953AB-E49D-425D-9958-570DB99D759F}" destId="{D2FA0DFA-CF16-4E3A-BDA7-7B87C9B32CE3}" srcOrd="3" destOrd="0" presId="urn:microsoft.com/office/officeart/2018/2/layout/IconVerticalSolidList"/>
    <dgm:cxn modelId="{2E936FE9-111E-4854-965C-0156B0D63F0D}" type="presParOf" srcId="{43A953AB-E49D-425D-9958-570DB99D759F}" destId="{5C91327D-7ED0-4191-B4FD-2EA0988152D0}" srcOrd="4" destOrd="0" presId="urn:microsoft.com/office/officeart/2018/2/layout/IconVerticalSolidList"/>
    <dgm:cxn modelId="{360A19BD-A4B2-4A19-83E8-5D743D54EA7E}" type="presParOf" srcId="{5C91327D-7ED0-4191-B4FD-2EA0988152D0}" destId="{05692BEE-8C51-4A32-A55E-194F969AAD43}" srcOrd="0" destOrd="0" presId="urn:microsoft.com/office/officeart/2018/2/layout/IconVerticalSolidList"/>
    <dgm:cxn modelId="{6B24AC01-C6DF-418F-9710-855A1A5E4BB9}" type="presParOf" srcId="{5C91327D-7ED0-4191-B4FD-2EA0988152D0}" destId="{C0BACA0B-0A54-4825-A967-042761CB2DCB}" srcOrd="1" destOrd="0" presId="urn:microsoft.com/office/officeart/2018/2/layout/IconVerticalSolidList"/>
    <dgm:cxn modelId="{CB349FC4-703B-413F-94B8-8850334AA879}" type="presParOf" srcId="{5C91327D-7ED0-4191-B4FD-2EA0988152D0}" destId="{72D84263-6989-49AF-98EB-09785CDDABF5}" srcOrd="2" destOrd="0" presId="urn:microsoft.com/office/officeart/2018/2/layout/IconVerticalSolidList"/>
    <dgm:cxn modelId="{01C8AC02-D827-480F-BA20-9BDCEFE49CDD}" type="presParOf" srcId="{5C91327D-7ED0-4191-B4FD-2EA0988152D0}" destId="{C5E6FE5A-F212-4A26-8D3D-5FBBBE8BDD5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35EA8E-D914-4B31-B8E0-40047DDC9EA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4_2" csCatId="accent4" phldr="1"/>
      <dgm:spPr/>
      <dgm:t>
        <a:bodyPr/>
        <a:lstStyle/>
        <a:p>
          <a:endParaRPr lang="es-ES"/>
        </a:p>
      </dgm:t>
    </dgm:pt>
    <dgm:pt modelId="{8BD2DBAC-C0B8-45A7-A869-010D0E92681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MX" sz="1800" dirty="0">
              <a:latin typeface="Cambria" panose="02040503050406030204" pitchFamily="18" charset="0"/>
            </a:rPr>
            <a:t>Cuando los directores de riesgos dicen que preferirían invertir más tiempo en la </a:t>
          </a:r>
          <a:r>
            <a:rPr lang="es-MX" sz="1800" dirty="0">
              <a:solidFill>
                <a:srgbClr val="00B050"/>
              </a:solidFill>
              <a:latin typeface="Cambria" panose="02040503050406030204" pitchFamily="18" charset="0"/>
            </a:rPr>
            <a:t>planificación estratégica</a:t>
          </a:r>
          <a:r>
            <a:rPr lang="es-MX" sz="1800" dirty="0">
              <a:latin typeface="Cambria" panose="02040503050406030204" pitchFamily="18" charset="0"/>
            </a:rPr>
            <a:t>, es por un buen motivo. </a:t>
          </a:r>
        </a:p>
      </dgm:t>
    </dgm:pt>
    <dgm:pt modelId="{9A02AD35-0860-4683-8379-A921508D9947}" type="parTrans" cxnId="{E3875ADC-1893-4B0C-B1EA-E40AB9919E5F}">
      <dgm:prSet/>
      <dgm:spPr/>
      <dgm:t>
        <a:bodyPr/>
        <a:lstStyle/>
        <a:p>
          <a:endParaRPr lang="es-ES" sz="3200">
            <a:latin typeface="Cambria" panose="02040503050406030204" pitchFamily="18" charset="0"/>
          </a:endParaRPr>
        </a:p>
      </dgm:t>
    </dgm:pt>
    <dgm:pt modelId="{C92D7AEF-EA2D-48D4-849C-211E244E98E4}" type="sibTrans" cxnId="{E3875ADC-1893-4B0C-B1EA-E40AB9919E5F}">
      <dgm:prSet/>
      <dgm:spPr/>
      <dgm:t>
        <a:bodyPr/>
        <a:lstStyle/>
        <a:p>
          <a:endParaRPr lang="es-ES" sz="3200">
            <a:latin typeface="Cambria" panose="02040503050406030204" pitchFamily="18" charset="0"/>
          </a:endParaRPr>
        </a:p>
      </dgm:t>
    </dgm:pt>
    <dgm:pt modelId="{ECF4A27E-3EFB-4B6B-BD21-0C1431F9228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MX" sz="1800" dirty="0">
              <a:latin typeface="Cambria" panose="02040503050406030204" pitchFamily="18" charset="0"/>
            </a:rPr>
            <a:t>Las compañías que tratan la administración del riesgo como una </a:t>
          </a:r>
          <a:r>
            <a:rPr lang="es-MX" sz="1800" dirty="0">
              <a:solidFill>
                <a:srgbClr val="00B050"/>
              </a:solidFill>
              <a:latin typeface="Cambria" panose="02040503050406030204" pitchFamily="18" charset="0"/>
            </a:rPr>
            <a:t>importante herramienta estratégica </a:t>
          </a:r>
          <a:r>
            <a:rPr lang="es-MX" sz="1800" dirty="0">
              <a:latin typeface="Cambria" panose="02040503050406030204" pitchFamily="18" charset="0"/>
            </a:rPr>
            <a:t>suelen favorecerse de mejores tasas de crecimientos que las que no lo hacen.</a:t>
          </a:r>
        </a:p>
      </dgm:t>
    </dgm:pt>
    <dgm:pt modelId="{21882883-CE67-492B-8887-DAF9B65E73C8}" type="parTrans" cxnId="{FE8D3EBF-B30E-4E4E-871E-03C5AA538AB5}">
      <dgm:prSet/>
      <dgm:spPr/>
      <dgm:t>
        <a:bodyPr/>
        <a:lstStyle/>
        <a:p>
          <a:endParaRPr lang="es-ES" sz="3200">
            <a:latin typeface="Cambria" panose="02040503050406030204" pitchFamily="18" charset="0"/>
          </a:endParaRPr>
        </a:p>
      </dgm:t>
    </dgm:pt>
    <dgm:pt modelId="{6ED29798-9B14-4DFF-BB58-48736E8699E8}" type="sibTrans" cxnId="{FE8D3EBF-B30E-4E4E-871E-03C5AA538AB5}">
      <dgm:prSet/>
      <dgm:spPr/>
      <dgm:t>
        <a:bodyPr/>
        <a:lstStyle/>
        <a:p>
          <a:endParaRPr lang="es-ES" sz="3200">
            <a:latin typeface="Cambria" panose="02040503050406030204" pitchFamily="18" charset="0"/>
          </a:endParaRPr>
        </a:p>
      </dgm:t>
    </dgm:pt>
    <dgm:pt modelId="{12B0955C-340A-4BAC-B43C-0414D79ABA8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MX" sz="1800" dirty="0">
              <a:latin typeface="Cambria" panose="02040503050406030204" pitchFamily="18" charset="0"/>
            </a:rPr>
            <a:t>Aprovecha su capacidad inherente de enfocarse en </a:t>
          </a:r>
          <a:r>
            <a:rPr lang="es-MX" sz="1800" dirty="0">
              <a:solidFill>
                <a:srgbClr val="00B050"/>
              </a:solidFill>
              <a:latin typeface="Cambria" panose="02040503050406030204" pitchFamily="18" charset="0"/>
            </a:rPr>
            <a:t>“cómo funcionan las cosas” </a:t>
          </a:r>
          <a:r>
            <a:rPr lang="es-MX" sz="1800" dirty="0">
              <a:latin typeface="Cambria" panose="02040503050406030204" pitchFamily="18" charset="0"/>
            </a:rPr>
            <a:t>en el entorno empresarial para desarrollar nuevas estrategias con visión a futuro que permitan a tu organización avanzar hacia sus metas generales.</a:t>
          </a:r>
        </a:p>
      </dgm:t>
    </dgm:pt>
    <dgm:pt modelId="{B7370133-D21E-45FA-A3A2-D24854F74E99}" type="parTrans" cxnId="{9C5DCFA2-A4D0-4C4D-8E5D-231845E5AC1B}">
      <dgm:prSet/>
      <dgm:spPr/>
      <dgm:t>
        <a:bodyPr/>
        <a:lstStyle/>
        <a:p>
          <a:endParaRPr lang="es-ES" sz="3200">
            <a:latin typeface="Cambria" panose="02040503050406030204" pitchFamily="18" charset="0"/>
          </a:endParaRPr>
        </a:p>
      </dgm:t>
    </dgm:pt>
    <dgm:pt modelId="{A0EF256D-B12C-415B-AA08-D6C8972E41B7}" type="sibTrans" cxnId="{9C5DCFA2-A4D0-4C4D-8E5D-231845E5AC1B}">
      <dgm:prSet/>
      <dgm:spPr/>
      <dgm:t>
        <a:bodyPr/>
        <a:lstStyle/>
        <a:p>
          <a:endParaRPr lang="es-ES" sz="3200">
            <a:latin typeface="Cambria" panose="02040503050406030204" pitchFamily="18" charset="0"/>
          </a:endParaRPr>
        </a:p>
      </dgm:t>
    </dgm:pt>
    <dgm:pt modelId="{4E3A1025-4AAB-495A-8B3F-0A97AB3E5E8C}" type="pres">
      <dgm:prSet presAssocID="{3035EA8E-D914-4B31-B8E0-40047DDC9EAF}" presName="root" presStyleCnt="0">
        <dgm:presLayoutVars>
          <dgm:dir/>
          <dgm:resizeHandles val="exact"/>
        </dgm:presLayoutVars>
      </dgm:prSet>
      <dgm:spPr/>
    </dgm:pt>
    <dgm:pt modelId="{052ED358-82B4-4E4B-AB7C-B379D878B086}" type="pres">
      <dgm:prSet presAssocID="{8BD2DBAC-C0B8-45A7-A869-010D0E92681A}" presName="compNode" presStyleCnt="0"/>
      <dgm:spPr/>
    </dgm:pt>
    <dgm:pt modelId="{A6F32580-6D5D-4DB2-8490-D605D3A08597}" type="pres">
      <dgm:prSet presAssocID="{8BD2DBAC-C0B8-45A7-A869-010D0E92681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vertencia"/>
        </a:ext>
      </dgm:extLst>
    </dgm:pt>
    <dgm:pt modelId="{1D9BA2D1-34AB-4F45-9778-5DA6031F7CB6}" type="pres">
      <dgm:prSet presAssocID="{8BD2DBAC-C0B8-45A7-A869-010D0E92681A}" presName="spaceRect" presStyleCnt="0"/>
      <dgm:spPr/>
    </dgm:pt>
    <dgm:pt modelId="{7EC78D68-FCB8-4D81-912B-822B3D3304ED}" type="pres">
      <dgm:prSet presAssocID="{8BD2DBAC-C0B8-45A7-A869-010D0E92681A}" presName="textRect" presStyleLbl="revTx" presStyleIdx="0" presStyleCnt="3">
        <dgm:presLayoutVars>
          <dgm:chMax val="1"/>
          <dgm:chPref val="1"/>
        </dgm:presLayoutVars>
      </dgm:prSet>
      <dgm:spPr/>
    </dgm:pt>
    <dgm:pt modelId="{503803BD-7377-4A84-9953-DE3C43004F29}" type="pres">
      <dgm:prSet presAssocID="{C92D7AEF-EA2D-48D4-849C-211E244E98E4}" presName="sibTrans" presStyleCnt="0"/>
      <dgm:spPr/>
    </dgm:pt>
    <dgm:pt modelId="{0788A0D2-EEA3-4415-8E5B-9A3906549E3D}" type="pres">
      <dgm:prSet presAssocID="{ECF4A27E-3EFB-4B6B-BD21-0C1431F92280}" presName="compNode" presStyleCnt="0"/>
      <dgm:spPr/>
    </dgm:pt>
    <dgm:pt modelId="{26318FD7-2DD7-4CD0-9B97-605CD38F4CA4}" type="pres">
      <dgm:prSet presAssocID="{ECF4A27E-3EFB-4B6B-BD21-0C1431F9228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erarquía"/>
        </a:ext>
      </dgm:extLst>
    </dgm:pt>
    <dgm:pt modelId="{85C645C0-760E-4850-9154-202874AE535A}" type="pres">
      <dgm:prSet presAssocID="{ECF4A27E-3EFB-4B6B-BD21-0C1431F92280}" presName="spaceRect" presStyleCnt="0"/>
      <dgm:spPr/>
    </dgm:pt>
    <dgm:pt modelId="{BFC60996-A673-413B-BD0A-BC7860A36D31}" type="pres">
      <dgm:prSet presAssocID="{ECF4A27E-3EFB-4B6B-BD21-0C1431F92280}" presName="textRect" presStyleLbl="revTx" presStyleIdx="1" presStyleCnt="3">
        <dgm:presLayoutVars>
          <dgm:chMax val="1"/>
          <dgm:chPref val="1"/>
        </dgm:presLayoutVars>
      </dgm:prSet>
      <dgm:spPr/>
    </dgm:pt>
    <dgm:pt modelId="{8DF98088-6363-43D6-B66C-9F7587CD4BAF}" type="pres">
      <dgm:prSet presAssocID="{6ED29798-9B14-4DFF-BB58-48736E8699E8}" presName="sibTrans" presStyleCnt="0"/>
      <dgm:spPr/>
    </dgm:pt>
    <dgm:pt modelId="{79C3D57D-4C90-4907-A9A8-FCF2234CF9EA}" type="pres">
      <dgm:prSet presAssocID="{12B0955C-340A-4BAC-B43C-0414D79ABA82}" presName="compNode" presStyleCnt="0"/>
      <dgm:spPr/>
    </dgm:pt>
    <dgm:pt modelId="{83186E67-1F00-419A-AC65-C0879EBD5344}" type="pres">
      <dgm:prSet presAssocID="{12B0955C-340A-4BAC-B43C-0414D79ABA8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C0343F3-ECB2-454F-A393-DDBDDC87618F}" type="pres">
      <dgm:prSet presAssocID="{12B0955C-340A-4BAC-B43C-0414D79ABA82}" presName="spaceRect" presStyleCnt="0"/>
      <dgm:spPr/>
    </dgm:pt>
    <dgm:pt modelId="{F12B62E6-45FE-457E-9DD8-A6BB109E2EA0}" type="pres">
      <dgm:prSet presAssocID="{12B0955C-340A-4BAC-B43C-0414D79ABA82}" presName="textRect" presStyleLbl="revTx" presStyleIdx="2" presStyleCnt="3" custScaleX="122500">
        <dgm:presLayoutVars>
          <dgm:chMax val="1"/>
          <dgm:chPref val="1"/>
        </dgm:presLayoutVars>
      </dgm:prSet>
      <dgm:spPr/>
    </dgm:pt>
  </dgm:ptLst>
  <dgm:cxnLst>
    <dgm:cxn modelId="{CF52E70D-BCB1-1F40-9AA2-001F5BC64DED}" type="presOf" srcId="{12B0955C-340A-4BAC-B43C-0414D79ABA82}" destId="{F12B62E6-45FE-457E-9DD8-A6BB109E2EA0}" srcOrd="0" destOrd="0" presId="urn:microsoft.com/office/officeart/2018/2/layout/IconLabelList"/>
    <dgm:cxn modelId="{6F580A17-F233-C845-B970-C59BFE034FC8}" type="presOf" srcId="{8BD2DBAC-C0B8-45A7-A869-010D0E92681A}" destId="{7EC78D68-FCB8-4D81-912B-822B3D3304ED}" srcOrd="0" destOrd="0" presId="urn:microsoft.com/office/officeart/2018/2/layout/IconLabelList"/>
    <dgm:cxn modelId="{EB63ED1D-34A3-1241-9033-054CAC25F3DB}" type="presOf" srcId="{ECF4A27E-3EFB-4B6B-BD21-0C1431F92280}" destId="{BFC60996-A673-413B-BD0A-BC7860A36D31}" srcOrd="0" destOrd="0" presId="urn:microsoft.com/office/officeart/2018/2/layout/IconLabelList"/>
    <dgm:cxn modelId="{3D194F3B-2B4E-A547-BCC2-585BE14B2D94}" type="presOf" srcId="{3035EA8E-D914-4B31-B8E0-40047DDC9EAF}" destId="{4E3A1025-4AAB-495A-8B3F-0A97AB3E5E8C}" srcOrd="0" destOrd="0" presId="urn:microsoft.com/office/officeart/2018/2/layout/IconLabelList"/>
    <dgm:cxn modelId="{9C5DCFA2-A4D0-4C4D-8E5D-231845E5AC1B}" srcId="{3035EA8E-D914-4B31-B8E0-40047DDC9EAF}" destId="{12B0955C-340A-4BAC-B43C-0414D79ABA82}" srcOrd="2" destOrd="0" parTransId="{B7370133-D21E-45FA-A3A2-D24854F74E99}" sibTransId="{A0EF256D-B12C-415B-AA08-D6C8972E41B7}"/>
    <dgm:cxn modelId="{FE8D3EBF-B30E-4E4E-871E-03C5AA538AB5}" srcId="{3035EA8E-D914-4B31-B8E0-40047DDC9EAF}" destId="{ECF4A27E-3EFB-4B6B-BD21-0C1431F92280}" srcOrd="1" destOrd="0" parTransId="{21882883-CE67-492B-8887-DAF9B65E73C8}" sibTransId="{6ED29798-9B14-4DFF-BB58-48736E8699E8}"/>
    <dgm:cxn modelId="{E3875ADC-1893-4B0C-B1EA-E40AB9919E5F}" srcId="{3035EA8E-D914-4B31-B8E0-40047DDC9EAF}" destId="{8BD2DBAC-C0B8-45A7-A869-010D0E92681A}" srcOrd="0" destOrd="0" parTransId="{9A02AD35-0860-4683-8379-A921508D9947}" sibTransId="{C92D7AEF-EA2D-48D4-849C-211E244E98E4}"/>
    <dgm:cxn modelId="{81BF2EE9-CD6E-6C4B-8B9B-AEF46619065D}" type="presParOf" srcId="{4E3A1025-4AAB-495A-8B3F-0A97AB3E5E8C}" destId="{052ED358-82B4-4E4B-AB7C-B379D878B086}" srcOrd="0" destOrd="0" presId="urn:microsoft.com/office/officeart/2018/2/layout/IconLabelList"/>
    <dgm:cxn modelId="{49B2B2AD-2A14-7043-9C3A-659C611E43EE}" type="presParOf" srcId="{052ED358-82B4-4E4B-AB7C-B379D878B086}" destId="{A6F32580-6D5D-4DB2-8490-D605D3A08597}" srcOrd="0" destOrd="0" presId="urn:microsoft.com/office/officeart/2018/2/layout/IconLabelList"/>
    <dgm:cxn modelId="{F9E52F85-4A68-F64D-B663-0D9A2230AA01}" type="presParOf" srcId="{052ED358-82B4-4E4B-AB7C-B379D878B086}" destId="{1D9BA2D1-34AB-4F45-9778-5DA6031F7CB6}" srcOrd="1" destOrd="0" presId="urn:microsoft.com/office/officeart/2018/2/layout/IconLabelList"/>
    <dgm:cxn modelId="{D500F8D3-9A7A-9D42-BF0F-168C39C3EDB4}" type="presParOf" srcId="{052ED358-82B4-4E4B-AB7C-B379D878B086}" destId="{7EC78D68-FCB8-4D81-912B-822B3D3304ED}" srcOrd="2" destOrd="0" presId="urn:microsoft.com/office/officeart/2018/2/layout/IconLabelList"/>
    <dgm:cxn modelId="{86F7D17F-3C5E-1B44-8B89-305026F8017F}" type="presParOf" srcId="{4E3A1025-4AAB-495A-8B3F-0A97AB3E5E8C}" destId="{503803BD-7377-4A84-9953-DE3C43004F29}" srcOrd="1" destOrd="0" presId="urn:microsoft.com/office/officeart/2018/2/layout/IconLabelList"/>
    <dgm:cxn modelId="{0C0B039F-542A-5E42-8B43-A305CA5CF796}" type="presParOf" srcId="{4E3A1025-4AAB-495A-8B3F-0A97AB3E5E8C}" destId="{0788A0D2-EEA3-4415-8E5B-9A3906549E3D}" srcOrd="2" destOrd="0" presId="urn:microsoft.com/office/officeart/2018/2/layout/IconLabelList"/>
    <dgm:cxn modelId="{DFECADBD-FDB4-4A45-87AD-A377118664E5}" type="presParOf" srcId="{0788A0D2-EEA3-4415-8E5B-9A3906549E3D}" destId="{26318FD7-2DD7-4CD0-9B97-605CD38F4CA4}" srcOrd="0" destOrd="0" presId="urn:microsoft.com/office/officeart/2018/2/layout/IconLabelList"/>
    <dgm:cxn modelId="{37C23DAA-6D1C-0E42-AC26-ACCA09EB35BC}" type="presParOf" srcId="{0788A0D2-EEA3-4415-8E5B-9A3906549E3D}" destId="{85C645C0-760E-4850-9154-202874AE535A}" srcOrd="1" destOrd="0" presId="urn:microsoft.com/office/officeart/2018/2/layout/IconLabelList"/>
    <dgm:cxn modelId="{BCF86155-C59A-9F44-9BAE-280445068E0A}" type="presParOf" srcId="{0788A0D2-EEA3-4415-8E5B-9A3906549E3D}" destId="{BFC60996-A673-413B-BD0A-BC7860A36D31}" srcOrd="2" destOrd="0" presId="urn:microsoft.com/office/officeart/2018/2/layout/IconLabelList"/>
    <dgm:cxn modelId="{9F242891-C3E7-9342-B3C6-B180E35E8D02}" type="presParOf" srcId="{4E3A1025-4AAB-495A-8B3F-0A97AB3E5E8C}" destId="{8DF98088-6363-43D6-B66C-9F7587CD4BAF}" srcOrd="3" destOrd="0" presId="urn:microsoft.com/office/officeart/2018/2/layout/IconLabelList"/>
    <dgm:cxn modelId="{6BBB1DBD-B81E-7D4C-BA18-F0ACB369F967}" type="presParOf" srcId="{4E3A1025-4AAB-495A-8B3F-0A97AB3E5E8C}" destId="{79C3D57D-4C90-4907-A9A8-FCF2234CF9EA}" srcOrd="4" destOrd="0" presId="urn:microsoft.com/office/officeart/2018/2/layout/IconLabelList"/>
    <dgm:cxn modelId="{1312D5E0-D773-6041-87BD-A8A8F9058438}" type="presParOf" srcId="{79C3D57D-4C90-4907-A9A8-FCF2234CF9EA}" destId="{83186E67-1F00-419A-AC65-C0879EBD5344}" srcOrd="0" destOrd="0" presId="urn:microsoft.com/office/officeart/2018/2/layout/IconLabelList"/>
    <dgm:cxn modelId="{3EB70DC3-E0D3-2348-A582-A77622ABC498}" type="presParOf" srcId="{79C3D57D-4C90-4907-A9A8-FCF2234CF9EA}" destId="{6C0343F3-ECB2-454F-A393-DDBDDC87618F}" srcOrd="1" destOrd="0" presId="urn:microsoft.com/office/officeart/2018/2/layout/IconLabelList"/>
    <dgm:cxn modelId="{0B35EB4D-BEA2-5C45-9976-A7CD82F52352}" type="presParOf" srcId="{79C3D57D-4C90-4907-A9A8-FCF2234CF9EA}" destId="{F12B62E6-45FE-457E-9DD8-A6BB109E2EA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D68130-338E-481C-BE0F-FC6AFF60B02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s-ES"/>
        </a:p>
      </dgm:t>
    </dgm:pt>
    <dgm:pt modelId="{77329CF8-1126-4245-8695-81E43B56C20D}">
      <dgm:prSet/>
      <dgm:spPr/>
      <dgm:t>
        <a:bodyPr/>
        <a:lstStyle/>
        <a:p>
          <a:pPr rtl="0"/>
          <a:r>
            <a:rPr lang="es-MX" b="1">
              <a:latin typeface="Cambria" panose="02040503050406030204" pitchFamily="18" charset="0"/>
            </a:rPr>
            <a:t>¿Qué es el Riesgo?</a:t>
          </a:r>
        </a:p>
      </dgm:t>
    </dgm:pt>
    <dgm:pt modelId="{CCA06E18-0000-4B36-9E07-7BDC1D52AF0D}" type="parTrans" cxnId="{F8E57436-400D-4EA8-9D85-E49AB65439F8}">
      <dgm:prSet/>
      <dgm:spPr/>
      <dgm:t>
        <a:bodyPr/>
        <a:lstStyle/>
        <a:p>
          <a:endParaRPr lang="es-ES" sz="2000" b="1">
            <a:latin typeface="Cambria" panose="02040503050406030204" pitchFamily="18" charset="0"/>
          </a:endParaRPr>
        </a:p>
      </dgm:t>
    </dgm:pt>
    <dgm:pt modelId="{BD7303AD-D82B-4CBE-9FA9-E23314F907CC}" type="sibTrans" cxnId="{F8E57436-400D-4EA8-9D85-E49AB65439F8}">
      <dgm:prSet/>
      <dgm:spPr/>
      <dgm:t>
        <a:bodyPr/>
        <a:lstStyle/>
        <a:p>
          <a:endParaRPr lang="es-ES" b="1">
            <a:latin typeface="Cambria" panose="02040503050406030204" pitchFamily="18" charset="0"/>
          </a:endParaRPr>
        </a:p>
      </dgm:t>
    </dgm:pt>
    <dgm:pt modelId="{F12E0DC5-E2F9-4C68-84DF-83969D15E0B1}">
      <dgm:prSet/>
      <dgm:spPr/>
      <dgm:t>
        <a:bodyPr/>
        <a:lstStyle/>
        <a:p>
          <a:pPr rtl="0"/>
          <a:r>
            <a:rPr lang="es-MX" b="1">
              <a:latin typeface="Cambria" panose="02040503050406030204" pitchFamily="18" charset="0"/>
            </a:rPr>
            <a:t>¿Por qué debemos preocuparnos respecto al riesgo?</a:t>
          </a:r>
        </a:p>
      </dgm:t>
    </dgm:pt>
    <dgm:pt modelId="{8229AFE3-1D64-4D6A-8517-331FA5B49D4B}" type="parTrans" cxnId="{6F95E8F2-08FE-43E5-AF66-F2282F3DF5EC}">
      <dgm:prSet/>
      <dgm:spPr/>
      <dgm:t>
        <a:bodyPr/>
        <a:lstStyle/>
        <a:p>
          <a:endParaRPr lang="es-ES" sz="2000" b="1">
            <a:latin typeface="Cambria" panose="02040503050406030204" pitchFamily="18" charset="0"/>
          </a:endParaRPr>
        </a:p>
      </dgm:t>
    </dgm:pt>
    <dgm:pt modelId="{A57BB014-C340-435C-931D-AFC98B5A3709}" type="sibTrans" cxnId="{6F95E8F2-08FE-43E5-AF66-F2282F3DF5EC}">
      <dgm:prSet/>
      <dgm:spPr/>
      <dgm:t>
        <a:bodyPr/>
        <a:lstStyle/>
        <a:p>
          <a:endParaRPr lang="es-ES" b="1">
            <a:latin typeface="Cambria" panose="02040503050406030204" pitchFamily="18" charset="0"/>
          </a:endParaRPr>
        </a:p>
      </dgm:t>
    </dgm:pt>
    <dgm:pt modelId="{64D9D07A-9FAB-4D77-9719-079777304F9E}">
      <dgm:prSet/>
      <dgm:spPr/>
      <dgm:t>
        <a:bodyPr/>
        <a:lstStyle/>
        <a:p>
          <a:pPr rtl="0"/>
          <a:r>
            <a:rPr lang="es-MX" b="1">
              <a:latin typeface="Cambria" panose="02040503050406030204" pitchFamily="18" charset="0"/>
            </a:rPr>
            <a:t>¿Cuál es el estatus del proceso de Administración de Riesgo en mi Entidad?</a:t>
          </a:r>
        </a:p>
      </dgm:t>
    </dgm:pt>
    <dgm:pt modelId="{6B22D0D7-7333-499A-877F-DD5CCA2A5F06}" type="parTrans" cxnId="{4054D435-9440-499B-A01A-6BF758920D44}">
      <dgm:prSet/>
      <dgm:spPr/>
      <dgm:t>
        <a:bodyPr/>
        <a:lstStyle/>
        <a:p>
          <a:endParaRPr lang="es-ES" sz="2000" b="1">
            <a:latin typeface="Cambria" panose="02040503050406030204" pitchFamily="18" charset="0"/>
          </a:endParaRPr>
        </a:p>
      </dgm:t>
    </dgm:pt>
    <dgm:pt modelId="{ADD5029B-32C4-4AFB-ACCB-D98348F853FE}" type="sibTrans" cxnId="{4054D435-9440-499B-A01A-6BF758920D44}">
      <dgm:prSet/>
      <dgm:spPr/>
      <dgm:t>
        <a:bodyPr/>
        <a:lstStyle/>
        <a:p>
          <a:endParaRPr lang="es-ES" b="1">
            <a:latin typeface="Cambria" panose="02040503050406030204" pitchFamily="18" charset="0"/>
          </a:endParaRPr>
        </a:p>
      </dgm:t>
    </dgm:pt>
    <dgm:pt modelId="{876286ED-B971-441D-817F-DC37E5562FDE}">
      <dgm:prSet/>
      <dgm:spPr/>
      <dgm:t>
        <a:bodyPr/>
        <a:lstStyle/>
        <a:p>
          <a:pPr rtl="0"/>
          <a:r>
            <a:rPr lang="es-MX" b="1">
              <a:latin typeface="Cambria" panose="02040503050406030204" pitchFamily="18" charset="0"/>
            </a:rPr>
            <a:t>¿Qué están haciendo la alta dirección (Órgano de Gobierno, Titular, Administración) al respecto la Administración de Riesgos?</a:t>
          </a:r>
        </a:p>
      </dgm:t>
    </dgm:pt>
    <dgm:pt modelId="{68337671-E68D-403D-A00D-36BE645F8816}" type="parTrans" cxnId="{DCACB63B-6429-4C33-8998-7B1F0AA07D87}">
      <dgm:prSet/>
      <dgm:spPr/>
      <dgm:t>
        <a:bodyPr/>
        <a:lstStyle/>
        <a:p>
          <a:endParaRPr lang="es-ES" sz="2000" b="1">
            <a:latin typeface="Cambria" panose="02040503050406030204" pitchFamily="18" charset="0"/>
          </a:endParaRPr>
        </a:p>
      </dgm:t>
    </dgm:pt>
    <dgm:pt modelId="{F6825F3F-E4E6-419A-96DC-FD3C5037A8F6}" type="sibTrans" cxnId="{DCACB63B-6429-4C33-8998-7B1F0AA07D87}">
      <dgm:prSet/>
      <dgm:spPr/>
      <dgm:t>
        <a:bodyPr/>
        <a:lstStyle/>
        <a:p>
          <a:endParaRPr lang="es-ES" b="1">
            <a:latin typeface="Cambria" panose="02040503050406030204" pitchFamily="18" charset="0"/>
          </a:endParaRPr>
        </a:p>
      </dgm:t>
    </dgm:pt>
    <dgm:pt modelId="{64462E96-CE7E-458C-91AE-9AD3CF4A4226}">
      <dgm:prSet/>
      <dgm:spPr/>
      <dgm:t>
        <a:bodyPr/>
        <a:lstStyle/>
        <a:p>
          <a:pPr rtl="0"/>
          <a:r>
            <a:rPr lang="es-MX" b="1">
              <a:latin typeface="Cambria" panose="02040503050406030204" pitchFamily="18" charset="0"/>
            </a:rPr>
            <a:t>¿Cómo evaluar los riesgos que impactan a la Entidad?</a:t>
          </a:r>
        </a:p>
      </dgm:t>
    </dgm:pt>
    <dgm:pt modelId="{3B6AF14B-253C-4EB5-BE70-7E5B858B7787}" type="parTrans" cxnId="{B462C20A-F112-4BB6-BABE-DEADA60F65A6}">
      <dgm:prSet/>
      <dgm:spPr/>
      <dgm:t>
        <a:bodyPr/>
        <a:lstStyle/>
        <a:p>
          <a:endParaRPr lang="es-ES" sz="2000" b="1">
            <a:latin typeface="Cambria" panose="02040503050406030204" pitchFamily="18" charset="0"/>
          </a:endParaRPr>
        </a:p>
      </dgm:t>
    </dgm:pt>
    <dgm:pt modelId="{74DB3F7A-7932-49BD-B9D5-FDA45412AEB9}" type="sibTrans" cxnId="{B462C20A-F112-4BB6-BABE-DEADA60F65A6}">
      <dgm:prSet/>
      <dgm:spPr/>
      <dgm:t>
        <a:bodyPr/>
        <a:lstStyle/>
        <a:p>
          <a:endParaRPr lang="es-ES" b="1">
            <a:latin typeface="Cambria" panose="02040503050406030204" pitchFamily="18" charset="0"/>
          </a:endParaRPr>
        </a:p>
      </dgm:t>
    </dgm:pt>
    <dgm:pt modelId="{69FEE514-D71E-4296-B27E-D4839EA67B05}">
      <dgm:prSet/>
      <dgm:spPr/>
      <dgm:t>
        <a:bodyPr/>
        <a:lstStyle/>
        <a:p>
          <a:pPr rtl="0"/>
          <a:r>
            <a:rPr lang="es-MX" b="1">
              <a:latin typeface="Cambria" panose="02040503050406030204" pitchFamily="18" charset="0"/>
            </a:rPr>
            <a:t>¿Cuáles son las opciones para los problemas de mi Entidad?</a:t>
          </a:r>
        </a:p>
      </dgm:t>
    </dgm:pt>
    <dgm:pt modelId="{D5CCEED5-7F23-4E2D-8609-58D6100794E6}" type="parTrans" cxnId="{22C14137-268E-4BD8-A0B7-EE031FCE8B7A}">
      <dgm:prSet/>
      <dgm:spPr/>
      <dgm:t>
        <a:bodyPr/>
        <a:lstStyle/>
        <a:p>
          <a:endParaRPr lang="es-ES" sz="2000" b="1">
            <a:latin typeface="Cambria" panose="02040503050406030204" pitchFamily="18" charset="0"/>
          </a:endParaRPr>
        </a:p>
      </dgm:t>
    </dgm:pt>
    <dgm:pt modelId="{A13ECA19-49CF-4D4D-9843-0463CC00F492}" type="sibTrans" cxnId="{22C14137-268E-4BD8-A0B7-EE031FCE8B7A}">
      <dgm:prSet/>
      <dgm:spPr/>
      <dgm:t>
        <a:bodyPr/>
        <a:lstStyle/>
        <a:p>
          <a:endParaRPr lang="es-ES" b="1">
            <a:latin typeface="Cambria" panose="02040503050406030204" pitchFamily="18" charset="0"/>
          </a:endParaRPr>
        </a:p>
      </dgm:t>
    </dgm:pt>
    <dgm:pt modelId="{AB5C311F-7207-4A7D-BB3F-8CC182130A3C}">
      <dgm:prSet/>
      <dgm:spPr/>
      <dgm:t>
        <a:bodyPr/>
        <a:lstStyle/>
        <a:p>
          <a:pPr rtl="0"/>
          <a:r>
            <a:rPr lang="es-MX" b="1">
              <a:latin typeface="Cambria" panose="02040503050406030204" pitchFamily="18" charset="0"/>
            </a:rPr>
            <a:t>¿Cuáles son las mejores prácticas para implantar un sistema de auditoría basada en riesgo?</a:t>
          </a:r>
        </a:p>
      </dgm:t>
    </dgm:pt>
    <dgm:pt modelId="{D264AD61-8EF5-4564-BD42-16FCF2E29038}" type="parTrans" cxnId="{2CD01B4E-1C29-4C9F-BF25-1B2D81C87FDB}">
      <dgm:prSet/>
      <dgm:spPr/>
      <dgm:t>
        <a:bodyPr/>
        <a:lstStyle/>
        <a:p>
          <a:endParaRPr lang="es-ES" sz="2000" b="1">
            <a:latin typeface="Cambria" panose="02040503050406030204" pitchFamily="18" charset="0"/>
          </a:endParaRPr>
        </a:p>
      </dgm:t>
    </dgm:pt>
    <dgm:pt modelId="{F713D702-86FC-45D3-B902-383FA92A3A5A}" type="sibTrans" cxnId="{2CD01B4E-1C29-4C9F-BF25-1B2D81C87FDB}">
      <dgm:prSet/>
      <dgm:spPr/>
      <dgm:t>
        <a:bodyPr/>
        <a:lstStyle/>
        <a:p>
          <a:endParaRPr lang="es-ES" b="1">
            <a:latin typeface="Cambria" panose="02040503050406030204" pitchFamily="18" charset="0"/>
          </a:endParaRPr>
        </a:p>
      </dgm:t>
    </dgm:pt>
    <dgm:pt modelId="{9212143B-9B91-4275-8FEA-8274D9290497}">
      <dgm:prSet/>
      <dgm:spPr/>
      <dgm:t>
        <a:bodyPr/>
        <a:lstStyle/>
        <a:p>
          <a:pPr rtl="0"/>
          <a:r>
            <a:rPr lang="es-MX" b="1">
              <a:latin typeface="Cambria" panose="02040503050406030204" pitchFamily="18" charset="0"/>
            </a:rPr>
            <a:t>¿Qué debemos cambiar?</a:t>
          </a:r>
        </a:p>
      </dgm:t>
    </dgm:pt>
    <dgm:pt modelId="{2FC77889-AEAE-4B50-8E82-ED2E1BD08957}" type="parTrans" cxnId="{0C452293-83A0-4E60-9E12-ABE4AE27B5E6}">
      <dgm:prSet/>
      <dgm:spPr/>
      <dgm:t>
        <a:bodyPr/>
        <a:lstStyle/>
        <a:p>
          <a:endParaRPr lang="es-ES" sz="2000" b="1">
            <a:latin typeface="Cambria" panose="02040503050406030204" pitchFamily="18" charset="0"/>
          </a:endParaRPr>
        </a:p>
      </dgm:t>
    </dgm:pt>
    <dgm:pt modelId="{7F5782E1-1335-4F1E-BCE6-FF36429742C5}" type="sibTrans" cxnId="{0C452293-83A0-4E60-9E12-ABE4AE27B5E6}">
      <dgm:prSet/>
      <dgm:spPr/>
      <dgm:t>
        <a:bodyPr/>
        <a:lstStyle/>
        <a:p>
          <a:endParaRPr lang="es-ES" b="1">
            <a:latin typeface="Cambria" panose="02040503050406030204" pitchFamily="18" charset="0"/>
          </a:endParaRPr>
        </a:p>
      </dgm:t>
    </dgm:pt>
    <dgm:pt modelId="{CC392994-2C96-A04D-8F3E-6EFF979D8E25}" type="pres">
      <dgm:prSet presAssocID="{44D68130-338E-481C-BE0F-FC6AFF60B025}" presName="diagram" presStyleCnt="0">
        <dgm:presLayoutVars>
          <dgm:dir/>
          <dgm:resizeHandles val="exact"/>
        </dgm:presLayoutVars>
      </dgm:prSet>
      <dgm:spPr/>
    </dgm:pt>
    <dgm:pt modelId="{359C8661-49DA-E04E-B501-C9FBDB38D731}" type="pres">
      <dgm:prSet presAssocID="{77329CF8-1126-4245-8695-81E43B56C20D}" presName="node" presStyleLbl="node1" presStyleIdx="0" presStyleCnt="8">
        <dgm:presLayoutVars>
          <dgm:bulletEnabled val="1"/>
        </dgm:presLayoutVars>
      </dgm:prSet>
      <dgm:spPr/>
    </dgm:pt>
    <dgm:pt modelId="{F745BE02-FF1A-D446-A5FA-7509D7FB6253}" type="pres">
      <dgm:prSet presAssocID="{BD7303AD-D82B-4CBE-9FA9-E23314F907CC}" presName="sibTrans" presStyleCnt="0"/>
      <dgm:spPr/>
    </dgm:pt>
    <dgm:pt modelId="{724B8865-102A-CD49-AE50-D455D4B6CD64}" type="pres">
      <dgm:prSet presAssocID="{F12E0DC5-E2F9-4C68-84DF-83969D15E0B1}" presName="node" presStyleLbl="node1" presStyleIdx="1" presStyleCnt="8">
        <dgm:presLayoutVars>
          <dgm:bulletEnabled val="1"/>
        </dgm:presLayoutVars>
      </dgm:prSet>
      <dgm:spPr/>
    </dgm:pt>
    <dgm:pt modelId="{D5DE4A09-9C31-0D4A-9EA1-5FE0062F0697}" type="pres">
      <dgm:prSet presAssocID="{A57BB014-C340-435C-931D-AFC98B5A3709}" presName="sibTrans" presStyleCnt="0"/>
      <dgm:spPr/>
    </dgm:pt>
    <dgm:pt modelId="{921B303F-064C-A441-B901-5464282DBA8C}" type="pres">
      <dgm:prSet presAssocID="{64D9D07A-9FAB-4D77-9719-079777304F9E}" presName="node" presStyleLbl="node1" presStyleIdx="2" presStyleCnt="8">
        <dgm:presLayoutVars>
          <dgm:bulletEnabled val="1"/>
        </dgm:presLayoutVars>
      </dgm:prSet>
      <dgm:spPr/>
    </dgm:pt>
    <dgm:pt modelId="{5526E746-C0BD-BF45-BFF6-39EDDE8CA613}" type="pres">
      <dgm:prSet presAssocID="{ADD5029B-32C4-4AFB-ACCB-D98348F853FE}" presName="sibTrans" presStyleCnt="0"/>
      <dgm:spPr/>
    </dgm:pt>
    <dgm:pt modelId="{3CA5293F-362E-6D46-96E0-5F06F781B137}" type="pres">
      <dgm:prSet presAssocID="{876286ED-B971-441D-817F-DC37E5562FDE}" presName="node" presStyleLbl="node1" presStyleIdx="3" presStyleCnt="8">
        <dgm:presLayoutVars>
          <dgm:bulletEnabled val="1"/>
        </dgm:presLayoutVars>
      </dgm:prSet>
      <dgm:spPr/>
    </dgm:pt>
    <dgm:pt modelId="{0C5DAE9A-A773-FE43-80E3-921280D7BC69}" type="pres">
      <dgm:prSet presAssocID="{F6825F3F-E4E6-419A-96DC-FD3C5037A8F6}" presName="sibTrans" presStyleCnt="0"/>
      <dgm:spPr/>
    </dgm:pt>
    <dgm:pt modelId="{262F951F-7158-504C-917A-DB62BB7C0C0B}" type="pres">
      <dgm:prSet presAssocID="{64462E96-CE7E-458C-91AE-9AD3CF4A4226}" presName="node" presStyleLbl="node1" presStyleIdx="4" presStyleCnt="8">
        <dgm:presLayoutVars>
          <dgm:bulletEnabled val="1"/>
        </dgm:presLayoutVars>
      </dgm:prSet>
      <dgm:spPr/>
    </dgm:pt>
    <dgm:pt modelId="{5F18B2C7-8611-7444-98C0-F46A5F4D6E0F}" type="pres">
      <dgm:prSet presAssocID="{74DB3F7A-7932-49BD-B9D5-FDA45412AEB9}" presName="sibTrans" presStyleCnt="0"/>
      <dgm:spPr/>
    </dgm:pt>
    <dgm:pt modelId="{145189FC-4DC5-5149-9C90-0D1B30CFD0CC}" type="pres">
      <dgm:prSet presAssocID="{69FEE514-D71E-4296-B27E-D4839EA67B05}" presName="node" presStyleLbl="node1" presStyleIdx="5" presStyleCnt="8">
        <dgm:presLayoutVars>
          <dgm:bulletEnabled val="1"/>
        </dgm:presLayoutVars>
      </dgm:prSet>
      <dgm:spPr/>
    </dgm:pt>
    <dgm:pt modelId="{7EE0884D-82ED-3A45-BDBE-0DC9B8147308}" type="pres">
      <dgm:prSet presAssocID="{A13ECA19-49CF-4D4D-9843-0463CC00F492}" presName="sibTrans" presStyleCnt="0"/>
      <dgm:spPr/>
    </dgm:pt>
    <dgm:pt modelId="{4B400285-833A-424B-A881-D957E09E856A}" type="pres">
      <dgm:prSet presAssocID="{AB5C311F-7207-4A7D-BB3F-8CC182130A3C}" presName="node" presStyleLbl="node1" presStyleIdx="6" presStyleCnt="8">
        <dgm:presLayoutVars>
          <dgm:bulletEnabled val="1"/>
        </dgm:presLayoutVars>
      </dgm:prSet>
      <dgm:spPr/>
    </dgm:pt>
    <dgm:pt modelId="{E4978039-A887-3B47-BFBD-8EC11E206304}" type="pres">
      <dgm:prSet presAssocID="{F713D702-86FC-45D3-B902-383FA92A3A5A}" presName="sibTrans" presStyleCnt="0"/>
      <dgm:spPr/>
    </dgm:pt>
    <dgm:pt modelId="{EEEA7980-0319-F341-BE65-0595A6FA238B}" type="pres">
      <dgm:prSet presAssocID="{9212143B-9B91-4275-8FEA-8274D9290497}" presName="node" presStyleLbl="node1" presStyleIdx="7" presStyleCnt="8">
        <dgm:presLayoutVars>
          <dgm:bulletEnabled val="1"/>
        </dgm:presLayoutVars>
      </dgm:prSet>
      <dgm:spPr/>
    </dgm:pt>
  </dgm:ptLst>
  <dgm:cxnLst>
    <dgm:cxn modelId="{B462C20A-F112-4BB6-BABE-DEADA60F65A6}" srcId="{44D68130-338E-481C-BE0F-FC6AFF60B025}" destId="{64462E96-CE7E-458C-91AE-9AD3CF4A4226}" srcOrd="4" destOrd="0" parTransId="{3B6AF14B-253C-4EB5-BE70-7E5B858B7787}" sibTransId="{74DB3F7A-7932-49BD-B9D5-FDA45412AEB9}"/>
    <dgm:cxn modelId="{FBD9A00D-3206-8A4A-9BF7-F407A8A053D8}" type="presOf" srcId="{876286ED-B971-441D-817F-DC37E5562FDE}" destId="{3CA5293F-362E-6D46-96E0-5F06F781B137}" srcOrd="0" destOrd="0" presId="urn:microsoft.com/office/officeart/2005/8/layout/default"/>
    <dgm:cxn modelId="{2E515720-E261-AE45-ADA3-C3DCB1E7E8DA}" type="presOf" srcId="{AB5C311F-7207-4A7D-BB3F-8CC182130A3C}" destId="{4B400285-833A-424B-A881-D957E09E856A}" srcOrd="0" destOrd="0" presId="urn:microsoft.com/office/officeart/2005/8/layout/default"/>
    <dgm:cxn modelId="{4054D435-9440-499B-A01A-6BF758920D44}" srcId="{44D68130-338E-481C-BE0F-FC6AFF60B025}" destId="{64D9D07A-9FAB-4D77-9719-079777304F9E}" srcOrd="2" destOrd="0" parTransId="{6B22D0D7-7333-499A-877F-DD5CCA2A5F06}" sibTransId="{ADD5029B-32C4-4AFB-ACCB-D98348F853FE}"/>
    <dgm:cxn modelId="{F8E57436-400D-4EA8-9D85-E49AB65439F8}" srcId="{44D68130-338E-481C-BE0F-FC6AFF60B025}" destId="{77329CF8-1126-4245-8695-81E43B56C20D}" srcOrd="0" destOrd="0" parTransId="{CCA06E18-0000-4B36-9E07-7BDC1D52AF0D}" sibTransId="{BD7303AD-D82B-4CBE-9FA9-E23314F907CC}"/>
    <dgm:cxn modelId="{22C14137-268E-4BD8-A0B7-EE031FCE8B7A}" srcId="{44D68130-338E-481C-BE0F-FC6AFF60B025}" destId="{69FEE514-D71E-4296-B27E-D4839EA67B05}" srcOrd="5" destOrd="0" parTransId="{D5CCEED5-7F23-4E2D-8609-58D6100794E6}" sibTransId="{A13ECA19-49CF-4D4D-9843-0463CC00F492}"/>
    <dgm:cxn modelId="{DCACB63B-6429-4C33-8998-7B1F0AA07D87}" srcId="{44D68130-338E-481C-BE0F-FC6AFF60B025}" destId="{876286ED-B971-441D-817F-DC37E5562FDE}" srcOrd="3" destOrd="0" parTransId="{68337671-E68D-403D-A00D-36BE645F8816}" sibTransId="{F6825F3F-E4E6-419A-96DC-FD3C5037A8F6}"/>
    <dgm:cxn modelId="{2CD01B4E-1C29-4C9F-BF25-1B2D81C87FDB}" srcId="{44D68130-338E-481C-BE0F-FC6AFF60B025}" destId="{AB5C311F-7207-4A7D-BB3F-8CC182130A3C}" srcOrd="6" destOrd="0" parTransId="{D264AD61-8EF5-4564-BD42-16FCF2E29038}" sibTransId="{F713D702-86FC-45D3-B902-383FA92A3A5A}"/>
    <dgm:cxn modelId="{8AF7EB6D-16CC-9F47-BFEF-D3CBD9015B34}" type="presOf" srcId="{64D9D07A-9FAB-4D77-9719-079777304F9E}" destId="{921B303F-064C-A441-B901-5464282DBA8C}" srcOrd="0" destOrd="0" presId="urn:microsoft.com/office/officeart/2005/8/layout/default"/>
    <dgm:cxn modelId="{8DA3676F-50DF-7248-A3C9-4C1ECD362739}" type="presOf" srcId="{64462E96-CE7E-458C-91AE-9AD3CF4A4226}" destId="{262F951F-7158-504C-917A-DB62BB7C0C0B}" srcOrd="0" destOrd="0" presId="urn:microsoft.com/office/officeart/2005/8/layout/default"/>
    <dgm:cxn modelId="{C923BD7A-905C-FD44-9F40-2C722C0FB2B9}" type="presOf" srcId="{44D68130-338E-481C-BE0F-FC6AFF60B025}" destId="{CC392994-2C96-A04D-8F3E-6EFF979D8E25}" srcOrd="0" destOrd="0" presId="urn:microsoft.com/office/officeart/2005/8/layout/default"/>
    <dgm:cxn modelId="{8EE69A7D-E176-534C-9B1F-767477B173EC}" type="presOf" srcId="{69FEE514-D71E-4296-B27E-D4839EA67B05}" destId="{145189FC-4DC5-5149-9C90-0D1B30CFD0CC}" srcOrd="0" destOrd="0" presId="urn:microsoft.com/office/officeart/2005/8/layout/default"/>
    <dgm:cxn modelId="{0C452293-83A0-4E60-9E12-ABE4AE27B5E6}" srcId="{44D68130-338E-481C-BE0F-FC6AFF60B025}" destId="{9212143B-9B91-4275-8FEA-8274D9290497}" srcOrd="7" destOrd="0" parTransId="{2FC77889-AEAE-4B50-8E82-ED2E1BD08957}" sibTransId="{7F5782E1-1335-4F1E-BCE6-FF36429742C5}"/>
    <dgm:cxn modelId="{3E02F4BF-08CF-404B-A486-5B254B17C417}" type="presOf" srcId="{77329CF8-1126-4245-8695-81E43B56C20D}" destId="{359C8661-49DA-E04E-B501-C9FBDB38D731}" srcOrd="0" destOrd="0" presId="urn:microsoft.com/office/officeart/2005/8/layout/default"/>
    <dgm:cxn modelId="{72C291DB-A327-8946-BF7D-7A2D07F7EBBF}" type="presOf" srcId="{F12E0DC5-E2F9-4C68-84DF-83969D15E0B1}" destId="{724B8865-102A-CD49-AE50-D455D4B6CD64}" srcOrd="0" destOrd="0" presId="urn:microsoft.com/office/officeart/2005/8/layout/default"/>
    <dgm:cxn modelId="{6F95E8F2-08FE-43E5-AF66-F2282F3DF5EC}" srcId="{44D68130-338E-481C-BE0F-FC6AFF60B025}" destId="{F12E0DC5-E2F9-4C68-84DF-83969D15E0B1}" srcOrd="1" destOrd="0" parTransId="{8229AFE3-1D64-4D6A-8517-331FA5B49D4B}" sibTransId="{A57BB014-C340-435C-931D-AFC98B5A3709}"/>
    <dgm:cxn modelId="{48EB61FE-8941-2048-9D17-71E9D44B6332}" type="presOf" srcId="{9212143B-9B91-4275-8FEA-8274D9290497}" destId="{EEEA7980-0319-F341-BE65-0595A6FA238B}" srcOrd="0" destOrd="0" presId="urn:microsoft.com/office/officeart/2005/8/layout/default"/>
    <dgm:cxn modelId="{30921D93-1EBC-584B-AD55-41BB943CD32D}" type="presParOf" srcId="{CC392994-2C96-A04D-8F3E-6EFF979D8E25}" destId="{359C8661-49DA-E04E-B501-C9FBDB38D731}" srcOrd="0" destOrd="0" presId="urn:microsoft.com/office/officeart/2005/8/layout/default"/>
    <dgm:cxn modelId="{C89017A1-3602-254C-8ABF-9FDCC83158EC}" type="presParOf" srcId="{CC392994-2C96-A04D-8F3E-6EFF979D8E25}" destId="{F745BE02-FF1A-D446-A5FA-7509D7FB6253}" srcOrd="1" destOrd="0" presId="urn:microsoft.com/office/officeart/2005/8/layout/default"/>
    <dgm:cxn modelId="{A41C03C6-3779-AC4A-A66B-78063317BB08}" type="presParOf" srcId="{CC392994-2C96-A04D-8F3E-6EFF979D8E25}" destId="{724B8865-102A-CD49-AE50-D455D4B6CD64}" srcOrd="2" destOrd="0" presId="urn:microsoft.com/office/officeart/2005/8/layout/default"/>
    <dgm:cxn modelId="{D23A8E83-A306-0840-BF97-02DFFAE76A6C}" type="presParOf" srcId="{CC392994-2C96-A04D-8F3E-6EFF979D8E25}" destId="{D5DE4A09-9C31-0D4A-9EA1-5FE0062F0697}" srcOrd="3" destOrd="0" presId="urn:microsoft.com/office/officeart/2005/8/layout/default"/>
    <dgm:cxn modelId="{525D06C9-CA1F-2243-844C-FCB0A666A2C6}" type="presParOf" srcId="{CC392994-2C96-A04D-8F3E-6EFF979D8E25}" destId="{921B303F-064C-A441-B901-5464282DBA8C}" srcOrd="4" destOrd="0" presId="urn:microsoft.com/office/officeart/2005/8/layout/default"/>
    <dgm:cxn modelId="{2651CC04-DD98-8140-82C4-B108E61C6977}" type="presParOf" srcId="{CC392994-2C96-A04D-8F3E-6EFF979D8E25}" destId="{5526E746-C0BD-BF45-BFF6-39EDDE8CA613}" srcOrd="5" destOrd="0" presId="urn:microsoft.com/office/officeart/2005/8/layout/default"/>
    <dgm:cxn modelId="{CD5616EF-EEFA-D642-96D8-85A98447737A}" type="presParOf" srcId="{CC392994-2C96-A04D-8F3E-6EFF979D8E25}" destId="{3CA5293F-362E-6D46-96E0-5F06F781B137}" srcOrd="6" destOrd="0" presId="urn:microsoft.com/office/officeart/2005/8/layout/default"/>
    <dgm:cxn modelId="{34A4D553-5FBA-EB46-B23D-61A556220E51}" type="presParOf" srcId="{CC392994-2C96-A04D-8F3E-6EFF979D8E25}" destId="{0C5DAE9A-A773-FE43-80E3-921280D7BC69}" srcOrd="7" destOrd="0" presId="urn:microsoft.com/office/officeart/2005/8/layout/default"/>
    <dgm:cxn modelId="{C2BE42FD-F362-8249-A217-607680A2F79D}" type="presParOf" srcId="{CC392994-2C96-A04D-8F3E-6EFF979D8E25}" destId="{262F951F-7158-504C-917A-DB62BB7C0C0B}" srcOrd="8" destOrd="0" presId="urn:microsoft.com/office/officeart/2005/8/layout/default"/>
    <dgm:cxn modelId="{145440BC-F8E8-BA4B-935D-405386CF890F}" type="presParOf" srcId="{CC392994-2C96-A04D-8F3E-6EFF979D8E25}" destId="{5F18B2C7-8611-7444-98C0-F46A5F4D6E0F}" srcOrd="9" destOrd="0" presId="urn:microsoft.com/office/officeart/2005/8/layout/default"/>
    <dgm:cxn modelId="{EF685248-DA42-3245-BBFA-82C57E760A83}" type="presParOf" srcId="{CC392994-2C96-A04D-8F3E-6EFF979D8E25}" destId="{145189FC-4DC5-5149-9C90-0D1B30CFD0CC}" srcOrd="10" destOrd="0" presId="urn:microsoft.com/office/officeart/2005/8/layout/default"/>
    <dgm:cxn modelId="{4AE2DB57-CCE8-814D-B2E7-B9E7759E0FE0}" type="presParOf" srcId="{CC392994-2C96-A04D-8F3E-6EFF979D8E25}" destId="{7EE0884D-82ED-3A45-BDBE-0DC9B8147308}" srcOrd="11" destOrd="0" presId="urn:microsoft.com/office/officeart/2005/8/layout/default"/>
    <dgm:cxn modelId="{D4D9BC32-7E52-5947-9C24-1F4D6DBF58E5}" type="presParOf" srcId="{CC392994-2C96-A04D-8F3E-6EFF979D8E25}" destId="{4B400285-833A-424B-A881-D957E09E856A}" srcOrd="12" destOrd="0" presId="urn:microsoft.com/office/officeart/2005/8/layout/default"/>
    <dgm:cxn modelId="{D09D139E-C0AE-4D45-A7BA-6A094AAE6656}" type="presParOf" srcId="{CC392994-2C96-A04D-8F3E-6EFF979D8E25}" destId="{E4978039-A887-3B47-BFBD-8EC11E206304}" srcOrd="13" destOrd="0" presId="urn:microsoft.com/office/officeart/2005/8/layout/default"/>
    <dgm:cxn modelId="{63997042-5BA3-774E-A16E-2D9E49DD7812}" type="presParOf" srcId="{CC392994-2C96-A04D-8F3E-6EFF979D8E25}" destId="{EEEA7980-0319-F341-BE65-0595A6FA238B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56DF63-AE66-4BB4-8B4F-6B0AFBB04839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s-ES"/>
        </a:p>
      </dgm:t>
    </dgm:pt>
    <dgm:pt modelId="{F3AB45EE-3A09-4065-A17A-B6EBE840D924}">
      <dgm:prSet custT="1"/>
      <dgm:spPr/>
      <dgm:t>
        <a:bodyPr/>
        <a:lstStyle/>
        <a:p>
          <a:pPr rtl="0"/>
          <a:r>
            <a:rPr lang="es-ES" sz="1800" dirty="0"/>
            <a:t>Implica:</a:t>
          </a:r>
          <a:endParaRPr lang="es-MX" sz="1800" dirty="0"/>
        </a:p>
      </dgm:t>
    </dgm:pt>
    <dgm:pt modelId="{C3146C16-45BA-4CD7-BF44-4106A547ADF6}" type="parTrans" cxnId="{237632FD-1F0B-475F-81E2-78014F545434}">
      <dgm:prSet/>
      <dgm:spPr/>
      <dgm:t>
        <a:bodyPr/>
        <a:lstStyle/>
        <a:p>
          <a:endParaRPr lang="es-ES" sz="2800"/>
        </a:p>
      </dgm:t>
    </dgm:pt>
    <dgm:pt modelId="{F8D6D9B8-D030-4E75-AF4C-37C28A3FDF57}" type="sibTrans" cxnId="{237632FD-1F0B-475F-81E2-78014F545434}">
      <dgm:prSet/>
      <dgm:spPr/>
      <dgm:t>
        <a:bodyPr/>
        <a:lstStyle/>
        <a:p>
          <a:endParaRPr lang="es-ES" sz="2800"/>
        </a:p>
      </dgm:t>
    </dgm:pt>
    <dgm:pt modelId="{972A3D93-315E-4302-BD9B-5C329F692EF4}">
      <dgm:prSet custT="1"/>
      <dgm:spPr/>
      <dgm:t>
        <a:bodyPr/>
        <a:lstStyle/>
        <a:p>
          <a:pPr rtl="0"/>
          <a:r>
            <a:rPr lang="es-ES" sz="1800"/>
            <a:t>(1) </a:t>
          </a:r>
          <a:r>
            <a:rPr lang="es-ES" sz="1800" b="1"/>
            <a:t>Identificación del riesgo:</a:t>
          </a:r>
          <a:endParaRPr lang="es-MX" sz="1800"/>
        </a:p>
      </dgm:t>
    </dgm:pt>
    <dgm:pt modelId="{7A5A232C-BA2A-4C8E-B83F-4B4BA1CB1DCA}" type="parTrans" cxnId="{A1006383-20A0-4ABA-A3D0-E86E7E7933DB}">
      <dgm:prSet/>
      <dgm:spPr/>
      <dgm:t>
        <a:bodyPr/>
        <a:lstStyle/>
        <a:p>
          <a:endParaRPr lang="es-ES" sz="2800"/>
        </a:p>
      </dgm:t>
    </dgm:pt>
    <dgm:pt modelId="{6C90C6B8-0B82-4DDA-9D29-C341678752D1}" type="sibTrans" cxnId="{A1006383-20A0-4ABA-A3D0-E86E7E7933DB}">
      <dgm:prSet/>
      <dgm:spPr/>
      <dgm:t>
        <a:bodyPr/>
        <a:lstStyle/>
        <a:p>
          <a:endParaRPr lang="es-ES" sz="2800"/>
        </a:p>
      </dgm:t>
    </dgm:pt>
    <dgm:pt modelId="{6E1863F4-EF28-4638-88B1-2FF39D0F4A52}">
      <dgm:prSet custT="1"/>
      <dgm:spPr/>
      <dgm:t>
        <a:bodyPr/>
        <a:lstStyle/>
        <a:p>
          <a:pPr rtl="0"/>
          <a:r>
            <a:rPr lang="es-ES" sz="1800"/>
            <a:t>• Relacionado con los objetivos de la entidad;</a:t>
          </a:r>
          <a:endParaRPr lang="es-MX" sz="1800"/>
        </a:p>
      </dgm:t>
    </dgm:pt>
    <dgm:pt modelId="{F41182D1-32F8-4B63-96CA-B15A3B914697}" type="parTrans" cxnId="{955A9D25-AB90-4D25-94EE-FE4A7DDFAB3F}">
      <dgm:prSet/>
      <dgm:spPr/>
      <dgm:t>
        <a:bodyPr/>
        <a:lstStyle/>
        <a:p>
          <a:endParaRPr lang="es-ES" sz="2800"/>
        </a:p>
      </dgm:t>
    </dgm:pt>
    <dgm:pt modelId="{A5D6F1FC-FCA8-41DB-8D7D-64C32B1EEB3A}" type="sibTrans" cxnId="{955A9D25-AB90-4D25-94EE-FE4A7DDFAB3F}">
      <dgm:prSet/>
      <dgm:spPr/>
      <dgm:t>
        <a:bodyPr/>
        <a:lstStyle/>
        <a:p>
          <a:endParaRPr lang="es-ES" sz="2800"/>
        </a:p>
      </dgm:t>
    </dgm:pt>
    <dgm:pt modelId="{D3E4EF29-BFCA-401A-B628-0F9EA8FDF101}">
      <dgm:prSet custT="1"/>
      <dgm:spPr/>
      <dgm:t>
        <a:bodyPr/>
        <a:lstStyle/>
        <a:p>
          <a:pPr rtl="0"/>
          <a:r>
            <a:rPr lang="es-ES" sz="1800"/>
            <a:t>• Comprensión</a:t>
          </a:r>
          <a:endParaRPr lang="es-MX" sz="1800"/>
        </a:p>
      </dgm:t>
    </dgm:pt>
    <dgm:pt modelId="{3C5DAA8D-060B-4A56-85A0-3BE8A4EEFEC9}" type="parTrans" cxnId="{E81290FE-E42A-42E4-A2F3-9D4C83555D44}">
      <dgm:prSet/>
      <dgm:spPr/>
      <dgm:t>
        <a:bodyPr/>
        <a:lstStyle/>
        <a:p>
          <a:endParaRPr lang="es-ES" sz="2800"/>
        </a:p>
      </dgm:t>
    </dgm:pt>
    <dgm:pt modelId="{73F947F0-9AA7-4A91-B4DF-637DD0A5071A}" type="sibTrans" cxnId="{E81290FE-E42A-42E4-A2F3-9D4C83555D44}">
      <dgm:prSet/>
      <dgm:spPr/>
      <dgm:t>
        <a:bodyPr/>
        <a:lstStyle/>
        <a:p>
          <a:endParaRPr lang="es-ES" sz="2800"/>
        </a:p>
      </dgm:t>
    </dgm:pt>
    <dgm:pt modelId="{B06A3DBB-D83F-41C0-BC04-A4DEBCFB7800}">
      <dgm:prSet custT="1"/>
      <dgm:spPr/>
      <dgm:t>
        <a:bodyPr/>
        <a:lstStyle/>
        <a:p>
          <a:pPr rtl="0"/>
          <a:r>
            <a:rPr lang="es-ES" sz="1800"/>
            <a:t>• Incluye riesgos debidos a factores externos e internos, tanto a nivel de la entidad como de sus actividades;</a:t>
          </a:r>
          <a:endParaRPr lang="es-MX" sz="1800"/>
        </a:p>
      </dgm:t>
    </dgm:pt>
    <dgm:pt modelId="{12533031-0867-440D-84E5-7947834B9482}" type="parTrans" cxnId="{A3188D56-1DB7-4387-B4EB-AF86ADE99A97}">
      <dgm:prSet/>
      <dgm:spPr/>
      <dgm:t>
        <a:bodyPr/>
        <a:lstStyle/>
        <a:p>
          <a:endParaRPr lang="es-ES" sz="2800"/>
        </a:p>
      </dgm:t>
    </dgm:pt>
    <dgm:pt modelId="{1B7C7CFB-69E6-4D87-8ECE-C8DD92360E73}" type="sibTrans" cxnId="{A3188D56-1DB7-4387-B4EB-AF86ADE99A97}">
      <dgm:prSet/>
      <dgm:spPr/>
      <dgm:t>
        <a:bodyPr/>
        <a:lstStyle/>
        <a:p>
          <a:endParaRPr lang="es-ES" sz="2800"/>
        </a:p>
      </dgm:t>
    </dgm:pt>
    <dgm:pt modelId="{EE5D9474-C6BB-4EE4-A891-D2F688647859}">
      <dgm:prSet custT="1"/>
      <dgm:spPr/>
      <dgm:t>
        <a:bodyPr/>
        <a:lstStyle/>
        <a:p>
          <a:pPr rtl="0"/>
          <a:r>
            <a:rPr lang="es-ES" sz="1800"/>
            <a:t>(2) </a:t>
          </a:r>
          <a:r>
            <a:rPr lang="es-ES" sz="1800" b="1"/>
            <a:t>Valoración del riesgo</a:t>
          </a:r>
          <a:endParaRPr lang="es-MX" sz="1800"/>
        </a:p>
      </dgm:t>
    </dgm:pt>
    <dgm:pt modelId="{5B2FD63C-5A28-427A-A983-9B4EFE9D2B5E}" type="parTrans" cxnId="{909C37AF-693E-4997-A7D1-C7E97F16D96C}">
      <dgm:prSet/>
      <dgm:spPr/>
      <dgm:t>
        <a:bodyPr/>
        <a:lstStyle/>
        <a:p>
          <a:endParaRPr lang="es-ES" sz="2800"/>
        </a:p>
      </dgm:t>
    </dgm:pt>
    <dgm:pt modelId="{8D505FE5-E5CC-46B1-AFEB-AADF865BA145}" type="sibTrans" cxnId="{909C37AF-693E-4997-A7D1-C7E97F16D96C}">
      <dgm:prSet/>
      <dgm:spPr/>
      <dgm:t>
        <a:bodyPr/>
        <a:lstStyle/>
        <a:p>
          <a:endParaRPr lang="es-ES" sz="2800"/>
        </a:p>
      </dgm:t>
    </dgm:pt>
    <dgm:pt modelId="{CD4E94AA-4A01-4DE9-B6D3-59D56891824B}">
      <dgm:prSet custT="1"/>
      <dgm:spPr/>
      <dgm:t>
        <a:bodyPr/>
        <a:lstStyle/>
        <a:p>
          <a:pPr rtl="0"/>
          <a:r>
            <a:rPr lang="es-ES" sz="1800"/>
            <a:t>• Estimación de la importancia del riesgo</a:t>
          </a:r>
          <a:endParaRPr lang="es-MX" sz="1800"/>
        </a:p>
      </dgm:t>
    </dgm:pt>
    <dgm:pt modelId="{459B0ACD-B061-4C8A-9EE8-8BE5B8043542}" type="parTrans" cxnId="{6DEA314D-A228-48A9-86F8-FA92C6877C87}">
      <dgm:prSet/>
      <dgm:spPr/>
      <dgm:t>
        <a:bodyPr/>
        <a:lstStyle/>
        <a:p>
          <a:endParaRPr lang="es-ES" sz="2800"/>
        </a:p>
      </dgm:t>
    </dgm:pt>
    <dgm:pt modelId="{F4D3FF5F-0CBB-4D50-A063-8EA9EB78AC43}" type="sibTrans" cxnId="{6DEA314D-A228-48A9-86F8-FA92C6877C87}">
      <dgm:prSet/>
      <dgm:spPr/>
      <dgm:t>
        <a:bodyPr/>
        <a:lstStyle/>
        <a:p>
          <a:endParaRPr lang="es-ES" sz="2800"/>
        </a:p>
      </dgm:t>
    </dgm:pt>
    <dgm:pt modelId="{19B3779D-4634-4964-97A8-B30E4549C6BA}">
      <dgm:prSet/>
      <dgm:spPr/>
      <dgm:t>
        <a:bodyPr/>
        <a:lstStyle/>
        <a:p>
          <a:endParaRPr lang="es-ES"/>
        </a:p>
      </dgm:t>
    </dgm:pt>
    <dgm:pt modelId="{0104BC21-85D7-4C7F-88F1-C1B52E24E383}" type="parTrans" cxnId="{E2F12D3D-E1FD-414C-99C9-5192911FC130}">
      <dgm:prSet/>
      <dgm:spPr/>
      <dgm:t>
        <a:bodyPr/>
        <a:lstStyle/>
        <a:p>
          <a:endParaRPr lang="es-ES" sz="2800"/>
        </a:p>
      </dgm:t>
    </dgm:pt>
    <dgm:pt modelId="{F1D47CEC-D7DB-4AE5-9C26-162B22B6437C}" type="sibTrans" cxnId="{E2F12D3D-E1FD-414C-99C9-5192911FC130}">
      <dgm:prSet/>
      <dgm:spPr/>
      <dgm:t>
        <a:bodyPr/>
        <a:lstStyle/>
        <a:p>
          <a:endParaRPr lang="es-ES" sz="2800"/>
        </a:p>
      </dgm:t>
    </dgm:pt>
    <dgm:pt modelId="{3FEC739D-6369-4262-94A8-09F6A6C486D7}" type="pres">
      <dgm:prSet presAssocID="{3856DF63-AE66-4BB4-8B4F-6B0AFBB04839}" presName="compositeShape" presStyleCnt="0">
        <dgm:presLayoutVars>
          <dgm:chMax val="7"/>
          <dgm:dir/>
          <dgm:resizeHandles val="exact"/>
        </dgm:presLayoutVars>
      </dgm:prSet>
      <dgm:spPr/>
    </dgm:pt>
    <dgm:pt modelId="{40E4A435-FDAF-4AD6-9766-C0F180A466FD}" type="pres">
      <dgm:prSet presAssocID="{F3AB45EE-3A09-4065-A17A-B6EBE840D924}" presName="circ1" presStyleLbl="vennNode1" presStyleIdx="0" presStyleCnt="7"/>
      <dgm:spPr/>
    </dgm:pt>
    <dgm:pt modelId="{588FE6E9-B85B-4363-A922-8C04A9768237}" type="pres">
      <dgm:prSet presAssocID="{F3AB45EE-3A09-4065-A17A-B6EBE840D92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52C1D1A-E529-451C-9959-1D29C8B5EAC7}" type="pres">
      <dgm:prSet presAssocID="{972A3D93-315E-4302-BD9B-5C329F692EF4}" presName="circ2" presStyleLbl="vennNode1" presStyleIdx="1" presStyleCnt="7"/>
      <dgm:spPr/>
    </dgm:pt>
    <dgm:pt modelId="{B514243E-CBC0-4AE7-9294-14D37A8A3801}" type="pres">
      <dgm:prSet presAssocID="{972A3D93-315E-4302-BD9B-5C329F692EF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AD585F3-1B13-4A1E-9A3C-6D5EE4915602}" type="pres">
      <dgm:prSet presAssocID="{6E1863F4-EF28-4638-88B1-2FF39D0F4A52}" presName="circ3" presStyleLbl="vennNode1" presStyleIdx="2" presStyleCnt="7"/>
      <dgm:spPr/>
    </dgm:pt>
    <dgm:pt modelId="{D0A9A2CE-AE00-460D-BD20-9CF26367BE2A}" type="pres">
      <dgm:prSet presAssocID="{6E1863F4-EF28-4638-88B1-2FF39D0F4A5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86A48FB-0377-4CC3-BDBB-15EEC5C5F8E3}" type="pres">
      <dgm:prSet presAssocID="{D3E4EF29-BFCA-401A-B628-0F9EA8FDF101}" presName="circ4" presStyleLbl="vennNode1" presStyleIdx="3" presStyleCnt="7"/>
      <dgm:spPr/>
    </dgm:pt>
    <dgm:pt modelId="{AC1E1B7F-7C47-4718-8EFC-F8C35A61623E}" type="pres">
      <dgm:prSet presAssocID="{D3E4EF29-BFCA-401A-B628-0F9EA8FDF101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AC8B593-DAC6-4D2A-8990-515D92A4E458}" type="pres">
      <dgm:prSet presAssocID="{B06A3DBB-D83F-41C0-BC04-A4DEBCFB7800}" presName="circ5" presStyleLbl="vennNode1" presStyleIdx="4" presStyleCnt="7"/>
      <dgm:spPr/>
    </dgm:pt>
    <dgm:pt modelId="{19976889-911A-4E2D-BAA5-A8077497A2FB}" type="pres">
      <dgm:prSet presAssocID="{B06A3DBB-D83F-41C0-BC04-A4DEBCFB7800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3A8D350-C79A-4084-B0FE-32D6E0FF33EB}" type="pres">
      <dgm:prSet presAssocID="{EE5D9474-C6BB-4EE4-A891-D2F688647859}" presName="circ6" presStyleLbl="vennNode1" presStyleIdx="5" presStyleCnt="7"/>
      <dgm:spPr/>
    </dgm:pt>
    <dgm:pt modelId="{975E556B-48D3-44FD-B065-2CF831CC6539}" type="pres">
      <dgm:prSet presAssocID="{EE5D9474-C6BB-4EE4-A891-D2F688647859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75A1B06-9FAE-483F-AC19-B4E96EC42C53}" type="pres">
      <dgm:prSet presAssocID="{CD4E94AA-4A01-4DE9-B6D3-59D56891824B}" presName="circ7" presStyleLbl="vennNode1" presStyleIdx="6" presStyleCnt="7"/>
      <dgm:spPr/>
    </dgm:pt>
    <dgm:pt modelId="{E0E5E8D6-A84D-4FA0-BEC7-B7DD472463CF}" type="pres">
      <dgm:prSet presAssocID="{CD4E94AA-4A01-4DE9-B6D3-59D56891824B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333F508-8EEE-46F8-A53E-9F3AD70F8D6C}" type="presOf" srcId="{B06A3DBB-D83F-41C0-BC04-A4DEBCFB7800}" destId="{19976889-911A-4E2D-BAA5-A8077497A2FB}" srcOrd="0" destOrd="0" presId="urn:microsoft.com/office/officeart/2005/8/layout/venn1"/>
    <dgm:cxn modelId="{F41EAD14-56CC-42CD-8F59-A8BD7A9EBA21}" type="presOf" srcId="{3856DF63-AE66-4BB4-8B4F-6B0AFBB04839}" destId="{3FEC739D-6369-4262-94A8-09F6A6C486D7}" srcOrd="0" destOrd="0" presId="urn:microsoft.com/office/officeart/2005/8/layout/venn1"/>
    <dgm:cxn modelId="{955A9D25-AB90-4D25-94EE-FE4A7DDFAB3F}" srcId="{3856DF63-AE66-4BB4-8B4F-6B0AFBB04839}" destId="{6E1863F4-EF28-4638-88B1-2FF39D0F4A52}" srcOrd="2" destOrd="0" parTransId="{F41182D1-32F8-4B63-96CA-B15A3B914697}" sibTransId="{A5D6F1FC-FCA8-41DB-8D7D-64C32B1EEB3A}"/>
    <dgm:cxn modelId="{E2F12D3D-E1FD-414C-99C9-5192911FC130}" srcId="{3856DF63-AE66-4BB4-8B4F-6B0AFBB04839}" destId="{19B3779D-4634-4964-97A8-B30E4549C6BA}" srcOrd="7" destOrd="0" parTransId="{0104BC21-85D7-4C7F-88F1-C1B52E24E383}" sibTransId="{F1D47CEC-D7DB-4AE5-9C26-162B22B6437C}"/>
    <dgm:cxn modelId="{6DEA314D-A228-48A9-86F8-FA92C6877C87}" srcId="{3856DF63-AE66-4BB4-8B4F-6B0AFBB04839}" destId="{CD4E94AA-4A01-4DE9-B6D3-59D56891824B}" srcOrd="6" destOrd="0" parTransId="{459B0ACD-B061-4C8A-9EE8-8BE5B8043542}" sibTransId="{F4D3FF5F-0CBB-4D50-A063-8EA9EB78AC43}"/>
    <dgm:cxn modelId="{A3188D56-1DB7-4387-B4EB-AF86ADE99A97}" srcId="{3856DF63-AE66-4BB4-8B4F-6B0AFBB04839}" destId="{B06A3DBB-D83F-41C0-BC04-A4DEBCFB7800}" srcOrd="4" destOrd="0" parTransId="{12533031-0867-440D-84E5-7947834B9482}" sibTransId="{1B7C7CFB-69E6-4D87-8ECE-C8DD92360E73}"/>
    <dgm:cxn modelId="{85A29475-C04D-45E1-A1EB-588EEBA8E316}" type="presOf" srcId="{6E1863F4-EF28-4638-88B1-2FF39D0F4A52}" destId="{D0A9A2CE-AE00-460D-BD20-9CF26367BE2A}" srcOrd="0" destOrd="0" presId="urn:microsoft.com/office/officeart/2005/8/layout/venn1"/>
    <dgm:cxn modelId="{A1006383-20A0-4ABA-A3D0-E86E7E7933DB}" srcId="{3856DF63-AE66-4BB4-8B4F-6B0AFBB04839}" destId="{972A3D93-315E-4302-BD9B-5C329F692EF4}" srcOrd="1" destOrd="0" parTransId="{7A5A232C-BA2A-4C8E-B83F-4B4BA1CB1DCA}" sibTransId="{6C90C6B8-0B82-4DDA-9D29-C341678752D1}"/>
    <dgm:cxn modelId="{7B684E8D-E738-4B46-A5FD-85DD32595CFD}" type="presOf" srcId="{972A3D93-315E-4302-BD9B-5C329F692EF4}" destId="{B514243E-CBC0-4AE7-9294-14D37A8A3801}" srcOrd="0" destOrd="0" presId="urn:microsoft.com/office/officeart/2005/8/layout/venn1"/>
    <dgm:cxn modelId="{C951999E-F843-43C0-B837-817FB314764E}" type="presOf" srcId="{EE5D9474-C6BB-4EE4-A891-D2F688647859}" destId="{975E556B-48D3-44FD-B065-2CF831CC6539}" srcOrd="0" destOrd="0" presId="urn:microsoft.com/office/officeart/2005/8/layout/venn1"/>
    <dgm:cxn modelId="{CD0A0BAD-ABB1-433F-B30E-85A5E3F53790}" type="presOf" srcId="{F3AB45EE-3A09-4065-A17A-B6EBE840D924}" destId="{588FE6E9-B85B-4363-A922-8C04A9768237}" srcOrd="0" destOrd="0" presId="urn:microsoft.com/office/officeart/2005/8/layout/venn1"/>
    <dgm:cxn modelId="{909C37AF-693E-4997-A7D1-C7E97F16D96C}" srcId="{3856DF63-AE66-4BB4-8B4F-6B0AFBB04839}" destId="{EE5D9474-C6BB-4EE4-A891-D2F688647859}" srcOrd="5" destOrd="0" parTransId="{5B2FD63C-5A28-427A-A983-9B4EFE9D2B5E}" sibTransId="{8D505FE5-E5CC-46B1-AFEB-AADF865BA145}"/>
    <dgm:cxn modelId="{F1A65AC6-1F31-4A9E-B946-01E9E30F8291}" type="presOf" srcId="{CD4E94AA-4A01-4DE9-B6D3-59D56891824B}" destId="{E0E5E8D6-A84D-4FA0-BEC7-B7DD472463CF}" srcOrd="0" destOrd="0" presId="urn:microsoft.com/office/officeart/2005/8/layout/venn1"/>
    <dgm:cxn modelId="{48F190CF-5498-4D9D-B6FE-E5DF8180F1AB}" type="presOf" srcId="{D3E4EF29-BFCA-401A-B628-0F9EA8FDF101}" destId="{AC1E1B7F-7C47-4718-8EFC-F8C35A61623E}" srcOrd="0" destOrd="0" presId="urn:microsoft.com/office/officeart/2005/8/layout/venn1"/>
    <dgm:cxn modelId="{237632FD-1F0B-475F-81E2-78014F545434}" srcId="{3856DF63-AE66-4BB4-8B4F-6B0AFBB04839}" destId="{F3AB45EE-3A09-4065-A17A-B6EBE840D924}" srcOrd="0" destOrd="0" parTransId="{C3146C16-45BA-4CD7-BF44-4106A547ADF6}" sibTransId="{F8D6D9B8-D030-4E75-AF4C-37C28A3FDF57}"/>
    <dgm:cxn modelId="{E81290FE-E42A-42E4-A2F3-9D4C83555D44}" srcId="{3856DF63-AE66-4BB4-8B4F-6B0AFBB04839}" destId="{D3E4EF29-BFCA-401A-B628-0F9EA8FDF101}" srcOrd="3" destOrd="0" parTransId="{3C5DAA8D-060B-4A56-85A0-3BE8A4EEFEC9}" sibTransId="{73F947F0-9AA7-4A91-B4DF-637DD0A5071A}"/>
    <dgm:cxn modelId="{EE6CC10A-EA84-42E3-9CCB-92473EAD3BBE}" type="presParOf" srcId="{3FEC739D-6369-4262-94A8-09F6A6C486D7}" destId="{40E4A435-FDAF-4AD6-9766-C0F180A466FD}" srcOrd="0" destOrd="0" presId="urn:microsoft.com/office/officeart/2005/8/layout/venn1"/>
    <dgm:cxn modelId="{92409D22-8CEB-4D70-ABB1-67145DC3DF70}" type="presParOf" srcId="{3FEC739D-6369-4262-94A8-09F6A6C486D7}" destId="{588FE6E9-B85B-4363-A922-8C04A9768237}" srcOrd="1" destOrd="0" presId="urn:microsoft.com/office/officeart/2005/8/layout/venn1"/>
    <dgm:cxn modelId="{0ECB7C1F-3721-42E8-B38F-AD3294953BCD}" type="presParOf" srcId="{3FEC739D-6369-4262-94A8-09F6A6C486D7}" destId="{E52C1D1A-E529-451C-9959-1D29C8B5EAC7}" srcOrd="2" destOrd="0" presId="urn:microsoft.com/office/officeart/2005/8/layout/venn1"/>
    <dgm:cxn modelId="{5EC05687-8AE8-47A4-B7AD-4CF20ACA1EA9}" type="presParOf" srcId="{3FEC739D-6369-4262-94A8-09F6A6C486D7}" destId="{B514243E-CBC0-4AE7-9294-14D37A8A3801}" srcOrd="3" destOrd="0" presId="urn:microsoft.com/office/officeart/2005/8/layout/venn1"/>
    <dgm:cxn modelId="{711FBD50-6226-47C3-8210-45EF1CC92A44}" type="presParOf" srcId="{3FEC739D-6369-4262-94A8-09F6A6C486D7}" destId="{6AD585F3-1B13-4A1E-9A3C-6D5EE4915602}" srcOrd="4" destOrd="0" presId="urn:microsoft.com/office/officeart/2005/8/layout/venn1"/>
    <dgm:cxn modelId="{99B80155-8B0D-473E-B1CE-9831AEA95A2A}" type="presParOf" srcId="{3FEC739D-6369-4262-94A8-09F6A6C486D7}" destId="{D0A9A2CE-AE00-460D-BD20-9CF26367BE2A}" srcOrd="5" destOrd="0" presId="urn:microsoft.com/office/officeart/2005/8/layout/venn1"/>
    <dgm:cxn modelId="{CD06B037-3023-4AE4-BFE7-175F49A332B9}" type="presParOf" srcId="{3FEC739D-6369-4262-94A8-09F6A6C486D7}" destId="{A86A48FB-0377-4CC3-BDBB-15EEC5C5F8E3}" srcOrd="6" destOrd="0" presId="urn:microsoft.com/office/officeart/2005/8/layout/venn1"/>
    <dgm:cxn modelId="{F110DAA7-0138-4FDE-B212-618E64A95A37}" type="presParOf" srcId="{3FEC739D-6369-4262-94A8-09F6A6C486D7}" destId="{AC1E1B7F-7C47-4718-8EFC-F8C35A61623E}" srcOrd="7" destOrd="0" presId="urn:microsoft.com/office/officeart/2005/8/layout/venn1"/>
    <dgm:cxn modelId="{92401D1C-32A2-4F2F-8A93-6B3F07B6C201}" type="presParOf" srcId="{3FEC739D-6369-4262-94A8-09F6A6C486D7}" destId="{DAC8B593-DAC6-4D2A-8990-515D92A4E458}" srcOrd="8" destOrd="0" presId="urn:microsoft.com/office/officeart/2005/8/layout/venn1"/>
    <dgm:cxn modelId="{83378585-C894-48F3-A813-BE744D02A94B}" type="presParOf" srcId="{3FEC739D-6369-4262-94A8-09F6A6C486D7}" destId="{19976889-911A-4E2D-BAA5-A8077497A2FB}" srcOrd="9" destOrd="0" presId="urn:microsoft.com/office/officeart/2005/8/layout/venn1"/>
    <dgm:cxn modelId="{2C37B734-7330-453A-8921-B815E1E30F49}" type="presParOf" srcId="{3FEC739D-6369-4262-94A8-09F6A6C486D7}" destId="{93A8D350-C79A-4084-B0FE-32D6E0FF33EB}" srcOrd="10" destOrd="0" presId="urn:microsoft.com/office/officeart/2005/8/layout/venn1"/>
    <dgm:cxn modelId="{61B11A92-955C-4046-A79C-2FD4BBC14C5A}" type="presParOf" srcId="{3FEC739D-6369-4262-94A8-09F6A6C486D7}" destId="{975E556B-48D3-44FD-B065-2CF831CC6539}" srcOrd="11" destOrd="0" presId="urn:microsoft.com/office/officeart/2005/8/layout/venn1"/>
    <dgm:cxn modelId="{D6C74E13-FF57-42BC-9C57-B5A28650D593}" type="presParOf" srcId="{3FEC739D-6369-4262-94A8-09F6A6C486D7}" destId="{F75A1B06-9FAE-483F-AC19-B4E96EC42C53}" srcOrd="12" destOrd="0" presId="urn:microsoft.com/office/officeart/2005/8/layout/venn1"/>
    <dgm:cxn modelId="{52AF750F-DFC1-4E9E-BF45-FCBE32F8E04F}" type="presParOf" srcId="{3FEC739D-6369-4262-94A8-09F6A6C486D7}" destId="{E0E5E8D6-A84D-4FA0-BEC7-B7DD472463CF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3D0AB-CA21-4AB0-824C-9235A17B03C8}">
      <dsp:nvSpPr>
        <dsp:cNvPr id="0" name=""/>
        <dsp:cNvSpPr/>
      </dsp:nvSpPr>
      <dsp:spPr>
        <a:xfrm>
          <a:off x="0" y="777"/>
          <a:ext cx="13862957" cy="1819025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52649C-AB9B-4A9A-8284-392FAC19B2A4}">
      <dsp:nvSpPr>
        <dsp:cNvPr id="0" name=""/>
        <dsp:cNvSpPr/>
      </dsp:nvSpPr>
      <dsp:spPr>
        <a:xfrm>
          <a:off x="550255" y="410058"/>
          <a:ext cx="1000463" cy="10004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8E7298-8982-4B7F-98BB-7CDEFDFC0C3F}">
      <dsp:nvSpPr>
        <dsp:cNvPr id="0" name=""/>
        <dsp:cNvSpPr/>
      </dsp:nvSpPr>
      <dsp:spPr>
        <a:xfrm>
          <a:off x="2100974" y="777"/>
          <a:ext cx="11761982" cy="1819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514" tIns="192514" rIns="192514" bIns="192514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Cada </a:t>
          </a:r>
          <a:r>
            <a:rPr lang="en-US" sz="2400" kern="1200" dirty="0" err="1"/>
            <a:t>organización</a:t>
          </a:r>
          <a:r>
            <a:rPr lang="en-US" sz="2400" kern="1200" dirty="0"/>
            <a:t> se </a:t>
          </a:r>
          <a:r>
            <a:rPr lang="en-US" sz="2400" kern="1200" dirty="0" err="1"/>
            <a:t>enfrenta</a:t>
          </a:r>
          <a:r>
            <a:rPr lang="en-US" sz="2400" kern="1200" dirty="0"/>
            <a:t> a un conjunto </a:t>
          </a:r>
          <a:r>
            <a:rPr lang="en-US" sz="2400" kern="1200" dirty="0" err="1"/>
            <a:t>único</a:t>
          </a:r>
          <a:r>
            <a:rPr lang="en-US" sz="2400" kern="1200" dirty="0"/>
            <a:t> de </a:t>
          </a:r>
          <a:r>
            <a:rPr lang="en-US" sz="2400" kern="1200" dirty="0" err="1"/>
            <a:t>riesgos</a:t>
          </a:r>
          <a:r>
            <a:rPr lang="en-US" sz="2400" kern="1200" dirty="0"/>
            <a:t>,  </a:t>
          </a:r>
          <a:r>
            <a:rPr lang="en-US" sz="2400" b="1" kern="1200" dirty="0" err="1">
              <a:solidFill>
                <a:schemeClr val="accent6">
                  <a:lumMod val="50000"/>
                </a:schemeClr>
              </a:solidFill>
            </a:rPr>
            <a:t>entorno</a:t>
          </a:r>
          <a:r>
            <a:rPr lang="en-US" sz="24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400" b="1" kern="1200" dirty="0" err="1">
              <a:solidFill>
                <a:schemeClr val="accent6">
                  <a:lumMod val="50000"/>
                </a:schemeClr>
              </a:solidFill>
            </a:rPr>
            <a:t>regulatorio</a:t>
          </a:r>
          <a:r>
            <a:rPr lang="en-US" sz="2400" b="1" kern="1200" dirty="0">
              <a:solidFill>
                <a:schemeClr val="accent6">
                  <a:lumMod val="50000"/>
                </a:schemeClr>
              </a:solidFill>
            </a:rPr>
            <a:t>, </a:t>
          </a:r>
          <a:r>
            <a:rPr lang="en-US" sz="2400" b="1" kern="1200" dirty="0" err="1">
              <a:solidFill>
                <a:schemeClr val="accent6">
                  <a:lumMod val="50000"/>
                </a:schemeClr>
              </a:solidFill>
            </a:rPr>
            <a:t>cultura</a:t>
          </a:r>
          <a:r>
            <a:rPr lang="en-US" sz="2400" b="1" kern="1200" dirty="0">
              <a:solidFill>
                <a:schemeClr val="accent6">
                  <a:lumMod val="50000"/>
                </a:schemeClr>
              </a:solidFill>
            </a:rPr>
            <a:t> de la </a:t>
          </a:r>
          <a:r>
            <a:rPr lang="en-US" sz="2400" b="1" kern="1200" dirty="0" err="1">
              <a:solidFill>
                <a:schemeClr val="accent6">
                  <a:lumMod val="50000"/>
                </a:schemeClr>
              </a:solidFill>
            </a:rPr>
            <a:t>organización</a:t>
          </a:r>
          <a:r>
            <a:rPr lang="en-US" sz="2400" b="1" kern="1200" dirty="0">
              <a:solidFill>
                <a:schemeClr val="accent6">
                  <a:lumMod val="50000"/>
                </a:schemeClr>
              </a:solidFill>
            </a:rPr>
            <a:t> y </a:t>
          </a:r>
          <a:r>
            <a:rPr lang="en-US" sz="2400" b="1" kern="1200" dirty="0" err="1">
              <a:solidFill>
                <a:schemeClr val="accent6">
                  <a:lumMod val="50000"/>
                </a:schemeClr>
              </a:solidFill>
            </a:rPr>
            <a:t>estructura</a:t>
          </a:r>
          <a:r>
            <a:rPr lang="en-US" sz="24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400" b="1" kern="1200" dirty="0" err="1">
              <a:solidFill>
                <a:schemeClr val="accent6">
                  <a:lumMod val="50000"/>
                </a:schemeClr>
              </a:solidFill>
            </a:rPr>
            <a:t>organizativa</a:t>
          </a:r>
          <a:r>
            <a:rPr lang="en-US" sz="2400" b="1" kern="1200" dirty="0">
              <a:solidFill>
                <a:schemeClr val="accent6">
                  <a:lumMod val="50000"/>
                </a:schemeClr>
              </a:solidFill>
            </a:rPr>
            <a:t>.</a:t>
          </a:r>
        </a:p>
      </dsp:txBody>
      <dsp:txXfrm>
        <a:off x="2100974" y="777"/>
        <a:ext cx="11761982" cy="1819025"/>
      </dsp:txXfrm>
    </dsp:sp>
    <dsp:sp modelId="{7073A1A8-1417-485C-B1BA-18C42316ED71}">
      <dsp:nvSpPr>
        <dsp:cNvPr id="0" name=""/>
        <dsp:cNvSpPr/>
      </dsp:nvSpPr>
      <dsp:spPr>
        <a:xfrm>
          <a:off x="0" y="2274558"/>
          <a:ext cx="13862957" cy="1819025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5A09A-6546-40B8-B648-1460DB890ECB}">
      <dsp:nvSpPr>
        <dsp:cNvPr id="0" name=""/>
        <dsp:cNvSpPr/>
      </dsp:nvSpPr>
      <dsp:spPr>
        <a:xfrm>
          <a:off x="550255" y="2683839"/>
          <a:ext cx="1000463" cy="10004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58DF8B-9D2B-48E3-87A1-B8052C6D3417}">
      <dsp:nvSpPr>
        <dsp:cNvPr id="0" name=""/>
        <dsp:cNvSpPr/>
      </dsp:nvSpPr>
      <dsp:spPr>
        <a:xfrm>
          <a:off x="2100974" y="2274558"/>
          <a:ext cx="11761982" cy="1819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514" tIns="192514" rIns="192514" bIns="192514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El </a:t>
          </a:r>
          <a:r>
            <a:rPr lang="en-US" sz="2400" kern="1200" dirty="0" err="1"/>
            <a:t>programa</a:t>
          </a:r>
          <a:r>
            <a:rPr lang="en-US" sz="2400" kern="1200" dirty="0"/>
            <a:t> de </a:t>
          </a:r>
          <a:r>
            <a:rPr lang="en-US" sz="2400" kern="1200" dirty="0" err="1"/>
            <a:t>gestión</a:t>
          </a:r>
          <a:r>
            <a:rPr lang="en-US" sz="2400" kern="1200" dirty="0"/>
            <a:t> de </a:t>
          </a:r>
          <a:r>
            <a:rPr lang="en-US" sz="2400" kern="1200" dirty="0" err="1"/>
            <a:t>riesgos</a:t>
          </a:r>
          <a:r>
            <a:rPr lang="en-US" sz="2400" kern="1200" dirty="0"/>
            <a:t> de </a:t>
          </a:r>
          <a:r>
            <a:rPr lang="en-US" sz="2400" kern="1200" dirty="0" err="1"/>
            <a:t>una</a:t>
          </a:r>
          <a:r>
            <a:rPr lang="en-US" sz="2400" kern="1200" dirty="0"/>
            <a:t> </a:t>
          </a:r>
          <a:r>
            <a:rPr lang="en-US" sz="2400" kern="1200" dirty="0" err="1"/>
            <a:t>organización</a:t>
          </a:r>
          <a:r>
            <a:rPr lang="en-US" sz="2400" kern="1200" dirty="0"/>
            <a:t> </a:t>
          </a:r>
          <a:r>
            <a:rPr lang="en-US" sz="2400" kern="1200" dirty="0" err="1"/>
            <a:t>debe</a:t>
          </a:r>
          <a:r>
            <a:rPr lang="en-US" sz="2400" kern="1200" dirty="0"/>
            <a:t> </a:t>
          </a:r>
          <a:r>
            <a:rPr lang="en-US" sz="2400" kern="1200" dirty="0" err="1"/>
            <a:t>adaptarse</a:t>
          </a:r>
          <a:r>
            <a:rPr lang="en-US" sz="2400" kern="1200" dirty="0"/>
            <a:t> a sus </a:t>
          </a:r>
          <a:r>
            <a:rPr lang="en-US" sz="2400" kern="1200" dirty="0" err="1"/>
            <a:t>características</a:t>
          </a:r>
          <a:r>
            <a:rPr lang="en-US" sz="2400" kern="1200" dirty="0"/>
            <a:t> </a:t>
          </a:r>
          <a:r>
            <a:rPr lang="en-US" sz="2400" kern="1200" dirty="0" err="1"/>
            <a:t>específicas</a:t>
          </a:r>
          <a:r>
            <a:rPr lang="en-US" sz="2400" kern="1200" dirty="0"/>
            <a:t> para </a:t>
          </a:r>
          <a:r>
            <a:rPr lang="en-US" sz="2400" kern="1200" dirty="0" err="1"/>
            <a:t>que</a:t>
          </a:r>
          <a:r>
            <a:rPr lang="en-US" sz="2400" kern="1200" dirty="0"/>
            <a:t> sea </a:t>
          </a:r>
          <a:r>
            <a:rPr lang="en-US" sz="2400" kern="1200" dirty="0" err="1"/>
            <a:t>efectivo</a:t>
          </a:r>
          <a:r>
            <a:rPr lang="en-US" sz="2400" kern="1200" dirty="0"/>
            <a:t>. Sin embargo, un </a:t>
          </a:r>
          <a:r>
            <a:rPr lang="en-US" sz="2400" b="1" kern="1200" dirty="0" err="1">
              <a:solidFill>
                <a:schemeClr val="accent6">
                  <a:lumMod val="50000"/>
                </a:schemeClr>
              </a:solidFill>
            </a:rPr>
            <a:t>marco</a:t>
          </a:r>
          <a:r>
            <a:rPr lang="en-US" sz="2400" b="1" kern="1200" dirty="0">
              <a:solidFill>
                <a:schemeClr val="accent6">
                  <a:lumMod val="50000"/>
                </a:schemeClr>
              </a:solidFill>
            </a:rPr>
            <a:t> de </a:t>
          </a:r>
          <a:r>
            <a:rPr lang="en-US" sz="2400" b="1" kern="1200" dirty="0" err="1">
              <a:solidFill>
                <a:schemeClr val="accent6">
                  <a:lumMod val="50000"/>
                </a:schemeClr>
              </a:solidFill>
            </a:rPr>
            <a:t>gestión</a:t>
          </a:r>
          <a:r>
            <a:rPr lang="en-US" sz="2400" b="1" kern="1200" dirty="0">
              <a:solidFill>
                <a:schemeClr val="accent6">
                  <a:lumMod val="50000"/>
                </a:schemeClr>
              </a:solidFill>
            </a:rPr>
            <a:t> de </a:t>
          </a:r>
          <a:r>
            <a:rPr lang="en-US" sz="2400" b="1" kern="1200" dirty="0" err="1">
              <a:solidFill>
                <a:schemeClr val="accent6">
                  <a:lumMod val="50000"/>
                </a:schemeClr>
              </a:solidFill>
            </a:rPr>
            <a:t>riesgos</a:t>
          </a:r>
          <a:r>
            <a:rPr lang="en-US" sz="2400" b="1" kern="1200" dirty="0">
              <a:solidFill>
                <a:schemeClr val="accent6">
                  <a:lumMod val="50000"/>
                </a:schemeClr>
              </a:solidFill>
            </a:rPr>
            <a:t> es </a:t>
          </a:r>
          <a:r>
            <a:rPr lang="en-US" sz="2400" b="1" kern="1200" dirty="0" err="1">
              <a:solidFill>
                <a:schemeClr val="accent6">
                  <a:lumMod val="50000"/>
                </a:schemeClr>
              </a:solidFill>
            </a:rPr>
            <a:t>muy</a:t>
          </a:r>
          <a:r>
            <a:rPr lang="en-US" sz="24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400" b="1" kern="1200" dirty="0" err="1">
              <a:solidFill>
                <a:schemeClr val="accent6">
                  <a:lumMod val="50000"/>
                </a:schemeClr>
              </a:solidFill>
            </a:rPr>
            <a:t>útil</a:t>
          </a:r>
          <a:r>
            <a:rPr lang="en-US" sz="2400" b="1" kern="1200" dirty="0">
              <a:solidFill>
                <a:schemeClr val="accent6">
                  <a:lumMod val="50000"/>
                </a:schemeClr>
              </a:solidFill>
            </a:rPr>
            <a:t> para </a:t>
          </a:r>
          <a:r>
            <a:rPr lang="en-US" sz="2400" b="1" kern="1200" dirty="0" err="1">
              <a:solidFill>
                <a:schemeClr val="accent6">
                  <a:lumMod val="50000"/>
                </a:schemeClr>
              </a:solidFill>
            </a:rPr>
            <a:t>proporcionar</a:t>
          </a:r>
          <a:r>
            <a:rPr lang="en-US" sz="24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400" b="1" kern="1200" dirty="0" err="1">
              <a:solidFill>
                <a:schemeClr val="accent6">
                  <a:lumMod val="50000"/>
                </a:schemeClr>
              </a:solidFill>
            </a:rPr>
            <a:t>orientación</a:t>
          </a:r>
          <a:r>
            <a:rPr lang="en-US" sz="2400" b="1" kern="1200" dirty="0">
              <a:solidFill>
                <a:schemeClr val="accent6">
                  <a:lumMod val="50000"/>
                </a:schemeClr>
              </a:solidFill>
            </a:rPr>
            <a:t> y </a:t>
          </a:r>
          <a:r>
            <a:rPr lang="en-US" sz="2400" b="1" kern="1200" dirty="0" err="1">
              <a:solidFill>
                <a:schemeClr val="accent6">
                  <a:lumMod val="50000"/>
                </a:schemeClr>
              </a:solidFill>
            </a:rPr>
            <a:t>estructura</a:t>
          </a:r>
          <a:r>
            <a:rPr lang="en-US" sz="24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400" b="1" kern="1200" dirty="0" err="1">
              <a:solidFill>
                <a:schemeClr val="accent6">
                  <a:lumMod val="50000"/>
                </a:schemeClr>
              </a:solidFill>
            </a:rPr>
            <a:t>en</a:t>
          </a:r>
          <a:r>
            <a:rPr lang="en-US" sz="24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400" b="1" kern="1200" dirty="0" err="1">
              <a:solidFill>
                <a:schemeClr val="accent6">
                  <a:lumMod val="50000"/>
                </a:schemeClr>
              </a:solidFill>
            </a:rPr>
            <a:t>el</a:t>
          </a:r>
          <a:r>
            <a:rPr lang="en-US" sz="24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400" b="1" kern="1200" dirty="0" err="1">
              <a:solidFill>
                <a:schemeClr val="accent6">
                  <a:lumMod val="50000"/>
                </a:schemeClr>
              </a:solidFill>
            </a:rPr>
            <a:t>desarrollo</a:t>
          </a:r>
          <a:r>
            <a:rPr lang="en-US" sz="2400" b="1" kern="1200" dirty="0">
              <a:solidFill>
                <a:schemeClr val="accent6">
                  <a:lumMod val="50000"/>
                </a:schemeClr>
              </a:solidFill>
            </a:rPr>
            <a:t> de </a:t>
          </a:r>
          <a:r>
            <a:rPr lang="en-US" sz="2400" b="1" kern="1200" dirty="0" err="1">
              <a:solidFill>
                <a:schemeClr val="accent6">
                  <a:lumMod val="50000"/>
                </a:schemeClr>
              </a:solidFill>
            </a:rPr>
            <a:t>dicho</a:t>
          </a:r>
          <a:r>
            <a:rPr lang="en-US" sz="24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400" b="1" kern="1200" dirty="0" err="1">
              <a:solidFill>
                <a:schemeClr val="accent6">
                  <a:lumMod val="50000"/>
                </a:schemeClr>
              </a:solidFill>
            </a:rPr>
            <a:t>programa</a:t>
          </a:r>
          <a:r>
            <a:rPr lang="en-US" sz="2400" kern="1200" dirty="0"/>
            <a:t>.</a:t>
          </a:r>
        </a:p>
      </dsp:txBody>
      <dsp:txXfrm>
        <a:off x="2100974" y="2274558"/>
        <a:ext cx="11761982" cy="1819025"/>
      </dsp:txXfrm>
    </dsp:sp>
    <dsp:sp modelId="{05692BEE-8C51-4A32-A55E-194F969AAD43}">
      <dsp:nvSpPr>
        <dsp:cNvPr id="0" name=""/>
        <dsp:cNvSpPr/>
      </dsp:nvSpPr>
      <dsp:spPr>
        <a:xfrm>
          <a:off x="0" y="4548340"/>
          <a:ext cx="13862957" cy="1819025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BACA0B-0A54-4825-A967-042761CB2DCB}">
      <dsp:nvSpPr>
        <dsp:cNvPr id="0" name=""/>
        <dsp:cNvSpPr/>
      </dsp:nvSpPr>
      <dsp:spPr>
        <a:xfrm>
          <a:off x="550255" y="4957621"/>
          <a:ext cx="1000463" cy="10004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E6FE5A-F212-4A26-8D3D-5FBBBE8BDD5C}">
      <dsp:nvSpPr>
        <dsp:cNvPr id="0" name=""/>
        <dsp:cNvSpPr/>
      </dsp:nvSpPr>
      <dsp:spPr>
        <a:xfrm>
          <a:off x="2100974" y="4548340"/>
          <a:ext cx="11761982" cy="1819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514" tIns="192514" rIns="192514" bIns="192514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Existen</a:t>
          </a:r>
          <a:r>
            <a:rPr lang="en-US" sz="2400" kern="1200" dirty="0"/>
            <a:t> </a:t>
          </a:r>
          <a:r>
            <a:rPr lang="en-US" sz="2400" kern="1200" dirty="0" err="1"/>
            <a:t>varios</a:t>
          </a:r>
          <a:r>
            <a:rPr lang="en-US" sz="2400" kern="1200" dirty="0"/>
            <a:t> </a:t>
          </a:r>
          <a:r>
            <a:rPr lang="en-US" sz="2400" kern="1200" dirty="0" err="1"/>
            <a:t>marcos</a:t>
          </a:r>
          <a:r>
            <a:rPr lang="en-US" sz="2400" kern="1200" dirty="0"/>
            <a:t> de </a:t>
          </a:r>
          <a:r>
            <a:rPr lang="en-US" sz="2400" kern="1200" dirty="0" err="1"/>
            <a:t>gestión</a:t>
          </a:r>
          <a:r>
            <a:rPr lang="en-US" sz="2400" kern="1200" dirty="0"/>
            <a:t> de </a:t>
          </a:r>
          <a:r>
            <a:rPr lang="en-US" sz="2400" kern="1200" dirty="0" err="1"/>
            <a:t>riesgos</a:t>
          </a:r>
          <a:r>
            <a:rPr lang="en-US" sz="2400" kern="1200" dirty="0"/>
            <a:t> y control </a:t>
          </a:r>
          <a:r>
            <a:rPr lang="en-US" sz="2400" kern="1200" dirty="0" err="1"/>
            <a:t>interno</a:t>
          </a:r>
          <a:r>
            <a:rPr lang="en-US" sz="2400" kern="1200" dirty="0"/>
            <a:t> </a:t>
          </a:r>
          <a:r>
            <a:rPr lang="en-US" sz="2400" kern="1200" dirty="0" err="1"/>
            <a:t>ampliamente</a:t>
          </a:r>
          <a:r>
            <a:rPr lang="en-US" sz="2400" kern="1200" dirty="0"/>
            <a:t> </a:t>
          </a:r>
          <a:r>
            <a:rPr lang="en-US" sz="2400" kern="1200" dirty="0" err="1"/>
            <a:t>aceptados</a:t>
          </a:r>
          <a:r>
            <a:rPr lang="en-US" sz="2400" kern="1200" dirty="0"/>
            <a:t>: COSO Control </a:t>
          </a:r>
          <a:r>
            <a:rPr lang="en-US" sz="2400" kern="1200" dirty="0" err="1"/>
            <a:t>Interno</a:t>
          </a:r>
          <a:r>
            <a:rPr lang="en-US" sz="2400" kern="1200" dirty="0"/>
            <a:t>, COSO ERM, ISO 31000 y COSO Fraud Risk Management. </a:t>
          </a:r>
        </a:p>
      </dsp:txBody>
      <dsp:txXfrm>
        <a:off x="2100974" y="4548340"/>
        <a:ext cx="11761982" cy="18190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F32580-6D5D-4DB2-8490-D605D3A08597}">
      <dsp:nvSpPr>
        <dsp:cNvPr id="0" name=""/>
        <dsp:cNvSpPr/>
      </dsp:nvSpPr>
      <dsp:spPr>
        <a:xfrm>
          <a:off x="791041" y="1288533"/>
          <a:ext cx="1282801" cy="12828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78D68-FCB8-4D81-912B-822B3D3304ED}">
      <dsp:nvSpPr>
        <dsp:cNvPr id="0" name=""/>
        <dsp:cNvSpPr/>
      </dsp:nvSpPr>
      <dsp:spPr>
        <a:xfrm>
          <a:off x="7106" y="2958379"/>
          <a:ext cx="2850669" cy="909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latin typeface="Cambria" panose="02040503050406030204" pitchFamily="18" charset="0"/>
            </a:rPr>
            <a:t>Cuando los directores de riesgos dicen que preferirían invertir más tiempo en la </a:t>
          </a:r>
          <a:r>
            <a:rPr lang="es-MX" sz="1800" kern="1200" dirty="0">
              <a:solidFill>
                <a:srgbClr val="00B050"/>
              </a:solidFill>
              <a:latin typeface="Cambria" panose="02040503050406030204" pitchFamily="18" charset="0"/>
            </a:rPr>
            <a:t>planificación estratégica</a:t>
          </a:r>
          <a:r>
            <a:rPr lang="es-MX" sz="1800" kern="1200" dirty="0">
              <a:latin typeface="Cambria" panose="02040503050406030204" pitchFamily="18" charset="0"/>
            </a:rPr>
            <a:t>, es por un buen motivo. </a:t>
          </a:r>
        </a:p>
      </dsp:txBody>
      <dsp:txXfrm>
        <a:off x="7106" y="2958379"/>
        <a:ext cx="2850669" cy="909650"/>
      </dsp:txXfrm>
    </dsp:sp>
    <dsp:sp modelId="{26318FD7-2DD7-4CD0-9B97-605CD38F4CA4}">
      <dsp:nvSpPr>
        <dsp:cNvPr id="0" name=""/>
        <dsp:cNvSpPr/>
      </dsp:nvSpPr>
      <dsp:spPr>
        <a:xfrm>
          <a:off x="4140577" y="1288533"/>
          <a:ext cx="1282801" cy="12828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C60996-A673-413B-BD0A-BC7860A36D31}">
      <dsp:nvSpPr>
        <dsp:cNvPr id="0" name=""/>
        <dsp:cNvSpPr/>
      </dsp:nvSpPr>
      <dsp:spPr>
        <a:xfrm>
          <a:off x="3356643" y="2958379"/>
          <a:ext cx="2850669" cy="909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latin typeface="Cambria" panose="02040503050406030204" pitchFamily="18" charset="0"/>
            </a:rPr>
            <a:t>Las compañías que tratan la administración del riesgo como una </a:t>
          </a:r>
          <a:r>
            <a:rPr lang="es-MX" sz="1800" kern="1200" dirty="0">
              <a:solidFill>
                <a:srgbClr val="00B050"/>
              </a:solidFill>
              <a:latin typeface="Cambria" panose="02040503050406030204" pitchFamily="18" charset="0"/>
            </a:rPr>
            <a:t>importante herramienta estratégica </a:t>
          </a:r>
          <a:r>
            <a:rPr lang="es-MX" sz="1800" kern="1200" dirty="0">
              <a:latin typeface="Cambria" panose="02040503050406030204" pitchFamily="18" charset="0"/>
            </a:rPr>
            <a:t>suelen favorecerse de mejores tasas de crecimientos que las que no lo hacen.</a:t>
          </a:r>
        </a:p>
      </dsp:txBody>
      <dsp:txXfrm>
        <a:off x="3356643" y="2958379"/>
        <a:ext cx="2850669" cy="909650"/>
      </dsp:txXfrm>
    </dsp:sp>
    <dsp:sp modelId="{83186E67-1F00-419A-AC65-C0879EBD5344}">
      <dsp:nvSpPr>
        <dsp:cNvPr id="0" name=""/>
        <dsp:cNvSpPr/>
      </dsp:nvSpPr>
      <dsp:spPr>
        <a:xfrm>
          <a:off x="7810815" y="1288533"/>
          <a:ext cx="1282801" cy="12828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2B62E6-45FE-457E-9DD8-A6BB109E2EA0}">
      <dsp:nvSpPr>
        <dsp:cNvPr id="0" name=""/>
        <dsp:cNvSpPr/>
      </dsp:nvSpPr>
      <dsp:spPr>
        <a:xfrm>
          <a:off x="6706180" y="2958379"/>
          <a:ext cx="3492070" cy="909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latin typeface="Cambria" panose="02040503050406030204" pitchFamily="18" charset="0"/>
            </a:rPr>
            <a:t>Aprovecha su capacidad inherente de enfocarse en </a:t>
          </a:r>
          <a:r>
            <a:rPr lang="es-MX" sz="1800" kern="1200" dirty="0">
              <a:solidFill>
                <a:srgbClr val="00B050"/>
              </a:solidFill>
              <a:latin typeface="Cambria" panose="02040503050406030204" pitchFamily="18" charset="0"/>
            </a:rPr>
            <a:t>“cómo funcionan las cosas” </a:t>
          </a:r>
          <a:r>
            <a:rPr lang="es-MX" sz="1800" kern="1200" dirty="0">
              <a:latin typeface="Cambria" panose="02040503050406030204" pitchFamily="18" charset="0"/>
            </a:rPr>
            <a:t>en el entorno empresarial para desarrollar nuevas estrategias con visión a futuro que permitan a tu organización avanzar hacia sus metas generales.</a:t>
          </a:r>
        </a:p>
      </dsp:txBody>
      <dsp:txXfrm>
        <a:off x="6706180" y="2958379"/>
        <a:ext cx="3492070" cy="9096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9C8661-49DA-E04E-B501-C9FBDB38D731}">
      <dsp:nvSpPr>
        <dsp:cNvPr id="0" name=""/>
        <dsp:cNvSpPr/>
      </dsp:nvSpPr>
      <dsp:spPr>
        <a:xfrm>
          <a:off x="1513113" y="1915"/>
          <a:ext cx="3157663" cy="18945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1" kern="1200">
              <a:latin typeface="Cambria" panose="02040503050406030204" pitchFamily="18" charset="0"/>
            </a:rPr>
            <a:t>¿Qué es el Riesgo?</a:t>
          </a:r>
        </a:p>
      </dsp:txBody>
      <dsp:txXfrm>
        <a:off x="1513113" y="1915"/>
        <a:ext cx="3157663" cy="1894597"/>
      </dsp:txXfrm>
    </dsp:sp>
    <dsp:sp modelId="{724B8865-102A-CD49-AE50-D455D4B6CD64}">
      <dsp:nvSpPr>
        <dsp:cNvPr id="0" name=""/>
        <dsp:cNvSpPr/>
      </dsp:nvSpPr>
      <dsp:spPr>
        <a:xfrm>
          <a:off x="4986543" y="1915"/>
          <a:ext cx="3157663" cy="189459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1" kern="1200">
              <a:latin typeface="Cambria" panose="02040503050406030204" pitchFamily="18" charset="0"/>
            </a:rPr>
            <a:t>¿Por qué debemos preocuparnos respecto al riesgo?</a:t>
          </a:r>
        </a:p>
      </dsp:txBody>
      <dsp:txXfrm>
        <a:off x="4986543" y="1915"/>
        <a:ext cx="3157663" cy="1894597"/>
      </dsp:txXfrm>
    </dsp:sp>
    <dsp:sp modelId="{921B303F-064C-A441-B901-5464282DBA8C}">
      <dsp:nvSpPr>
        <dsp:cNvPr id="0" name=""/>
        <dsp:cNvSpPr/>
      </dsp:nvSpPr>
      <dsp:spPr>
        <a:xfrm>
          <a:off x="8459972" y="1915"/>
          <a:ext cx="3157663" cy="189459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1" kern="1200">
              <a:latin typeface="Cambria" panose="02040503050406030204" pitchFamily="18" charset="0"/>
            </a:rPr>
            <a:t>¿Cuál es el estatus del proceso de Administración de Riesgo en mi Entidad?</a:t>
          </a:r>
        </a:p>
      </dsp:txBody>
      <dsp:txXfrm>
        <a:off x="8459972" y="1915"/>
        <a:ext cx="3157663" cy="1894597"/>
      </dsp:txXfrm>
    </dsp:sp>
    <dsp:sp modelId="{3CA5293F-362E-6D46-96E0-5F06F781B137}">
      <dsp:nvSpPr>
        <dsp:cNvPr id="0" name=""/>
        <dsp:cNvSpPr/>
      </dsp:nvSpPr>
      <dsp:spPr>
        <a:xfrm>
          <a:off x="1513113" y="2212279"/>
          <a:ext cx="3157663" cy="189459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1" kern="1200">
              <a:latin typeface="Cambria" panose="02040503050406030204" pitchFamily="18" charset="0"/>
            </a:rPr>
            <a:t>¿Qué están haciendo la alta dirección (Órgano de Gobierno, Titular, Administración) al respecto la Administración de Riesgos?</a:t>
          </a:r>
        </a:p>
      </dsp:txBody>
      <dsp:txXfrm>
        <a:off x="1513113" y="2212279"/>
        <a:ext cx="3157663" cy="1894597"/>
      </dsp:txXfrm>
    </dsp:sp>
    <dsp:sp modelId="{262F951F-7158-504C-917A-DB62BB7C0C0B}">
      <dsp:nvSpPr>
        <dsp:cNvPr id="0" name=""/>
        <dsp:cNvSpPr/>
      </dsp:nvSpPr>
      <dsp:spPr>
        <a:xfrm>
          <a:off x="4986543" y="2212279"/>
          <a:ext cx="3157663" cy="18945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1" kern="1200">
              <a:latin typeface="Cambria" panose="02040503050406030204" pitchFamily="18" charset="0"/>
            </a:rPr>
            <a:t>¿Cómo evaluar los riesgos que impactan a la Entidad?</a:t>
          </a:r>
        </a:p>
      </dsp:txBody>
      <dsp:txXfrm>
        <a:off x="4986543" y="2212279"/>
        <a:ext cx="3157663" cy="1894597"/>
      </dsp:txXfrm>
    </dsp:sp>
    <dsp:sp modelId="{145189FC-4DC5-5149-9C90-0D1B30CFD0CC}">
      <dsp:nvSpPr>
        <dsp:cNvPr id="0" name=""/>
        <dsp:cNvSpPr/>
      </dsp:nvSpPr>
      <dsp:spPr>
        <a:xfrm>
          <a:off x="8459972" y="2212279"/>
          <a:ext cx="3157663" cy="18945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1" kern="1200">
              <a:latin typeface="Cambria" panose="02040503050406030204" pitchFamily="18" charset="0"/>
            </a:rPr>
            <a:t>¿Cuáles son las opciones para los problemas de mi Entidad?</a:t>
          </a:r>
        </a:p>
      </dsp:txBody>
      <dsp:txXfrm>
        <a:off x="8459972" y="2212279"/>
        <a:ext cx="3157663" cy="1894597"/>
      </dsp:txXfrm>
    </dsp:sp>
    <dsp:sp modelId="{4B400285-833A-424B-A881-D957E09E856A}">
      <dsp:nvSpPr>
        <dsp:cNvPr id="0" name=""/>
        <dsp:cNvSpPr/>
      </dsp:nvSpPr>
      <dsp:spPr>
        <a:xfrm>
          <a:off x="3249828" y="4422643"/>
          <a:ext cx="3157663" cy="189459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1" kern="1200">
              <a:latin typeface="Cambria" panose="02040503050406030204" pitchFamily="18" charset="0"/>
            </a:rPr>
            <a:t>¿Cuáles son las mejores prácticas para implantar un sistema de auditoría basada en riesgo?</a:t>
          </a:r>
        </a:p>
      </dsp:txBody>
      <dsp:txXfrm>
        <a:off x="3249828" y="4422643"/>
        <a:ext cx="3157663" cy="1894597"/>
      </dsp:txXfrm>
    </dsp:sp>
    <dsp:sp modelId="{EEEA7980-0319-F341-BE65-0595A6FA238B}">
      <dsp:nvSpPr>
        <dsp:cNvPr id="0" name=""/>
        <dsp:cNvSpPr/>
      </dsp:nvSpPr>
      <dsp:spPr>
        <a:xfrm>
          <a:off x="6723258" y="4422643"/>
          <a:ext cx="3157663" cy="189459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1" kern="1200">
              <a:latin typeface="Cambria" panose="02040503050406030204" pitchFamily="18" charset="0"/>
            </a:rPr>
            <a:t>¿Qué debemos cambiar?</a:t>
          </a:r>
        </a:p>
      </dsp:txBody>
      <dsp:txXfrm>
        <a:off x="6723258" y="4422643"/>
        <a:ext cx="3157663" cy="18945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E4A435-FDAF-4AD6-9766-C0F180A466FD}">
      <dsp:nvSpPr>
        <dsp:cNvPr id="0" name=""/>
        <dsp:cNvSpPr/>
      </dsp:nvSpPr>
      <dsp:spPr>
        <a:xfrm>
          <a:off x="6113913" y="1627173"/>
          <a:ext cx="2084520" cy="208477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88FE6E9-B85B-4363-A922-8C04A9768237}">
      <dsp:nvSpPr>
        <dsp:cNvPr id="0" name=""/>
        <dsp:cNvSpPr/>
      </dsp:nvSpPr>
      <dsp:spPr>
        <a:xfrm>
          <a:off x="5961916" y="0"/>
          <a:ext cx="2388513" cy="127821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Implica:</a:t>
          </a:r>
          <a:endParaRPr lang="es-MX" sz="1800" kern="1200" dirty="0"/>
        </a:p>
      </dsp:txBody>
      <dsp:txXfrm>
        <a:off x="5961916" y="0"/>
        <a:ext cx="2388513" cy="1278219"/>
      </dsp:txXfrm>
    </dsp:sp>
    <dsp:sp modelId="{E52C1D1A-E529-451C-9959-1D29C8B5EAC7}">
      <dsp:nvSpPr>
        <dsp:cNvPr id="0" name=""/>
        <dsp:cNvSpPr/>
      </dsp:nvSpPr>
      <dsp:spPr>
        <a:xfrm>
          <a:off x="6725372" y="1921164"/>
          <a:ext cx="2084520" cy="2084776"/>
        </a:xfrm>
        <a:prstGeom prst="ellipse">
          <a:avLst/>
        </a:prstGeom>
        <a:solidFill>
          <a:schemeClr val="accent4">
            <a:alpha val="50000"/>
            <a:hueOff val="1633482"/>
            <a:satOff val="-6796"/>
            <a:lumOff val="16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514243E-CBC0-4AE7-9294-14D37A8A3801}">
      <dsp:nvSpPr>
        <dsp:cNvPr id="0" name=""/>
        <dsp:cNvSpPr/>
      </dsp:nvSpPr>
      <dsp:spPr>
        <a:xfrm>
          <a:off x="9066983" y="1214308"/>
          <a:ext cx="2258230" cy="140604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(1) </a:t>
          </a:r>
          <a:r>
            <a:rPr lang="es-ES" sz="1800" b="1" kern="1200"/>
            <a:t>Identificación del riesgo:</a:t>
          </a:r>
          <a:endParaRPr lang="es-MX" sz="1800" kern="1200"/>
        </a:p>
      </dsp:txBody>
      <dsp:txXfrm>
        <a:off x="9066983" y="1214308"/>
        <a:ext cx="2258230" cy="1406041"/>
      </dsp:txXfrm>
    </dsp:sp>
    <dsp:sp modelId="{6AD585F3-1B13-4A1E-9A3C-6D5EE4915602}">
      <dsp:nvSpPr>
        <dsp:cNvPr id="0" name=""/>
        <dsp:cNvSpPr/>
      </dsp:nvSpPr>
      <dsp:spPr>
        <a:xfrm>
          <a:off x="6875631" y="2582642"/>
          <a:ext cx="2084520" cy="2084776"/>
        </a:xfrm>
        <a:prstGeom prst="ellipse">
          <a:avLst/>
        </a:prstGeom>
        <a:solidFill>
          <a:schemeClr val="accent4">
            <a:alpha val="50000"/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0A9A2CE-AE00-460D-BD20-9CF26367BE2A}">
      <dsp:nvSpPr>
        <dsp:cNvPr id="0" name=""/>
        <dsp:cNvSpPr/>
      </dsp:nvSpPr>
      <dsp:spPr>
        <a:xfrm>
          <a:off x="9284121" y="3003816"/>
          <a:ext cx="2214803" cy="150190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• Relacionado con los objetivos de la entidad;</a:t>
          </a:r>
          <a:endParaRPr lang="es-MX" sz="1800" kern="1200"/>
        </a:p>
      </dsp:txBody>
      <dsp:txXfrm>
        <a:off x="9284121" y="3003816"/>
        <a:ext cx="2214803" cy="1501908"/>
      </dsp:txXfrm>
    </dsp:sp>
    <dsp:sp modelId="{A86A48FB-0377-4CC3-BDBB-15EEC5C5F8E3}">
      <dsp:nvSpPr>
        <dsp:cNvPr id="0" name=""/>
        <dsp:cNvSpPr/>
      </dsp:nvSpPr>
      <dsp:spPr>
        <a:xfrm>
          <a:off x="6452647" y="3113103"/>
          <a:ext cx="2084520" cy="2084776"/>
        </a:xfrm>
        <a:prstGeom prst="ellipse">
          <a:avLst/>
        </a:prstGeom>
        <a:solidFill>
          <a:schemeClr val="accent4">
            <a:alpha val="50000"/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C1E1B7F-7C47-4718-8EFC-F8C35A61623E}">
      <dsp:nvSpPr>
        <dsp:cNvPr id="0" name=""/>
        <dsp:cNvSpPr/>
      </dsp:nvSpPr>
      <dsp:spPr>
        <a:xfrm>
          <a:off x="8328716" y="5017011"/>
          <a:ext cx="2388513" cy="137408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• Comprensión</a:t>
          </a:r>
          <a:endParaRPr lang="es-MX" sz="1800" kern="1200"/>
        </a:p>
      </dsp:txBody>
      <dsp:txXfrm>
        <a:off x="8328716" y="5017011"/>
        <a:ext cx="2388513" cy="1374086"/>
      </dsp:txXfrm>
    </dsp:sp>
    <dsp:sp modelId="{DAC8B593-DAC6-4D2A-8990-515D92A4E458}">
      <dsp:nvSpPr>
        <dsp:cNvPr id="0" name=""/>
        <dsp:cNvSpPr/>
      </dsp:nvSpPr>
      <dsp:spPr>
        <a:xfrm>
          <a:off x="5775178" y="3113103"/>
          <a:ext cx="2084520" cy="2084776"/>
        </a:xfrm>
        <a:prstGeom prst="ellipse">
          <a:avLst/>
        </a:prstGeom>
        <a:solidFill>
          <a:schemeClr val="accent4">
            <a:alpha val="50000"/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9976889-911A-4E2D-BAA5-A8077497A2FB}">
      <dsp:nvSpPr>
        <dsp:cNvPr id="0" name=""/>
        <dsp:cNvSpPr/>
      </dsp:nvSpPr>
      <dsp:spPr>
        <a:xfrm>
          <a:off x="3595117" y="5017011"/>
          <a:ext cx="2388513" cy="137408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• Incluye riesgos debidos a factores externos e internos, tanto a nivel de la entidad como de sus actividades;</a:t>
          </a:r>
          <a:endParaRPr lang="es-MX" sz="1800" kern="1200"/>
        </a:p>
      </dsp:txBody>
      <dsp:txXfrm>
        <a:off x="3595117" y="5017011"/>
        <a:ext cx="2388513" cy="1374086"/>
      </dsp:txXfrm>
    </dsp:sp>
    <dsp:sp modelId="{93A8D350-C79A-4084-B0FE-32D6E0FF33EB}">
      <dsp:nvSpPr>
        <dsp:cNvPr id="0" name=""/>
        <dsp:cNvSpPr/>
      </dsp:nvSpPr>
      <dsp:spPr>
        <a:xfrm>
          <a:off x="5352194" y="2582642"/>
          <a:ext cx="2084520" cy="2084776"/>
        </a:xfrm>
        <a:prstGeom prst="ellipse">
          <a:avLst/>
        </a:prstGeom>
        <a:solidFill>
          <a:schemeClr val="accent4">
            <a:alpha val="50000"/>
            <a:hueOff val="8167408"/>
            <a:satOff val="-33981"/>
            <a:lumOff val="80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75E556B-48D3-44FD-B065-2CF831CC6539}">
      <dsp:nvSpPr>
        <dsp:cNvPr id="0" name=""/>
        <dsp:cNvSpPr/>
      </dsp:nvSpPr>
      <dsp:spPr>
        <a:xfrm>
          <a:off x="2813422" y="3003816"/>
          <a:ext cx="2214803" cy="150190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(2) </a:t>
          </a:r>
          <a:r>
            <a:rPr lang="es-ES" sz="1800" b="1" kern="1200"/>
            <a:t>Valoración del riesgo</a:t>
          </a:r>
          <a:endParaRPr lang="es-MX" sz="1800" kern="1200"/>
        </a:p>
      </dsp:txBody>
      <dsp:txXfrm>
        <a:off x="2813422" y="3003816"/>
        <a:ext cx="2214803" cy="1501908"/>
      </dsp:txXfrm>
    </dsp:sp>
    <dsp:sp modelId="{F75A1B06-9FAE-483F-AC19-B4E96EC42C53}">
      <dsp:nvSpPr>
        <dsp:cNvPr id="0" name=""/>
        <dsp:cNvSpPr/>
      </dsp:nvSpPr>
      <dsp:spPr>
        <a:xfrm>
          <a:off x="5502453" y="1921164"/>
          <a:ext cx="2084520" cy="2084776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0E5E8D6-A84D-4FA0-BEC7-B7DD472463CF}">
      <dsp:nvSpPr>
        <dsp:cNvPr id="0" name=""/>
        <dsp:cNvSpPr/>
      </dsp:nvSpPr>
      <dsp:spPr>
        <a:xfrm>
          <a:off x="2987132" y="1214308"/>
          <a:ext cx="2258230" cy="140604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• Estimación de la importancia del riesgo</a:t>
          </a:r>
          <a:endParaRPr lang="es-MX" sz="1800" kern="1200"/>
        </a:p>
      </dsp:txBody>
      <dsp:txXfrm>
        <a:off x="2987132" y="1214308"/>
        <a:ext cx="2258230" cy="14060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01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11F67-E897-1156-100B-C50785C8D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597994-9119-29D8-B38E-23D77C503F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2D5796-405B-A2ED-9F0E-FAFD797E85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0378A-6AAE-E745-B206-2A3190AF30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20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3382A-91BA-8B77-88D3-DD1560689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CC5506-51B6-5AB6-066F-33FD3DBBFA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DAD02E-D0C3-6B6F-A20C-7F09C25796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01D96-19C4-F289-175E-D059A03892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187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Marcador de imagen de diapositiva">
            <a:extLst>
              <a:ext uri="{FF2B5EF4-FFF2-40B4-BE49-F238E27FC236}">
                <a16:creationId xmlns:a16="http://schemas.microsoft.com/office/drawing/2014/main" id="{2BF7807A-ED83-FE55-7436-2EA1077486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2 Marcador de notas">
            <a:extLst>
              <a:ext uri="{FF2B5EF4-FFF2-40B4-BE49-F238E27FC236}">
                <a16:creationId xmlns:a16="http://schemas.microsoft.com/office/drawing/2014/main" id="{42DDBB02-6EF9-B440-4DBC-1B504E15D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12292" name="3 Marcador de número de diapositiva">
            <a:extLst>
              <a:ext uri="{FF2B5EF4-FFF2-40B4-BE49-F238E27FC236}">
                <a16:creationId xmlns:a16="http://schemas.microsoft.com/office/drawing/2014/main" id="{6BB5C7A3-9541-E80C-796E-E1628AE1AC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7E7589-3F6A-0D43-B578-A02EA924A871}" type="slidenum">
              <a:rPr lang="es-ES" altLang="es-ES"/>
              <a:pPr>
                <a:spcBef>
                  <a:spcPct val="0"/>
                </a:spcBef>
              </a:pPr>
              <a:t>9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09546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A980BA96-2071-AC52-E5D3-E983E5EE43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BE3DE7D9-B607-2146-A8E1-1D58C623283A}" type="slidenum">
              <a:rPr lang="es-ES_tradnl" altLang="es-ES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15</a:t>
            </a:fld>
            <a:endParaRPr lang="es-ES_tradnl" altLang="es-ES">
              <a:latin typeface="Times New Roman" panose="02020603050405020304" pitchFamily="18" charset="0"/>
            </a:endParaRPr>
          </a:p>
        </p:txBody>
      </p:sp>
      <p:sp>
        <p:nvSpPr>
          <p:cNvPr id="7171" name="Rectangle 7">
            <a:extLst>
              <a:ext uri="{FF2B5EF4-FFF2-40B4-BE49-F238E27FC236}">
                <a16:creationId xmlns:a16="http://schemas.microsoft.com/office/drawing/2014/main" id="{C8491A8E-01D0-01CE-33CE-17A75387641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8250" y="8532813"/>
            <a:ext cx="28892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FF8F5D76-BCA0-554A-9A23-2C715F8EC3CE}" type="slidenum">
              <a:rPr lang="es-ES_tradnl" altLang="es-ES">
                <a:latin typeface="Times New Roman" panose="02020603050405020304" pitchFamily="18" charset="0"/>
              </a:rPr>
              <a:pPr algn="r">
                <a:spcBef>
                  <a:spcPct val="0"/>
                </a:spcBef>
              </a:pPr>
              <a:t>15</a:t>
            </a:fld>
            <a:endParaRPr lang="es-ES_tradnl" altLang="es-ES">
              <a:latin typeface="Times New Roman" panose="02020603050405020304" pitchFamily="18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D7223086-212A-98F1-83CA-D74073B62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3" name="Rectangle 3">
            <a:extLst>
              <a:ext uri="{FF2B5EF4-FFF2-40B4-BE49-F238E27FC236}">
                <a16:creationId xmlns:a16="http://schemas.microsoft.com/office/drawing/2014/main" id="{E1CC763F-7940-919C-AD89-99DA0B94BD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s-PE" alt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533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6AD3C-62C1-4D63-89B3-050665D45448}" type="datetimeFigureOut">
              <a:rPr lang="es-MX" smtClean="0"/>
              <a:t>02/10/25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B976-4526-44A7-AAFA-FECBCF3D4A1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4867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21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g"/><Relationship Id="rId3" Type="http://schemas.openxmlformats.org/officeDocument/2006/relationships/image" Target="../media/image1.png"/><Relationship Id="rId7" Type="http://schemas.openxmlformats.org/officeDocument/2006/relationships/image" Target="../media/image12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89" y="104981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Gestión de Riesgos y Control Interno Gubernamental en Universidades Públicas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803696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Buscando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175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fortalecer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la transparencia, eficiencia y gobernanza en la educación superior pública.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5933FF-1550-CD3F-B9C9-94C1A89EB26E}"/>
              </a:ext>
            </a:extLst>
          </p:cNvPr>
          <p:cNvSpPr txBox="1"/>
          <p:nvPr/>
        </p:nvSpPr>
        <p:spPr>
          <a:xfrm>
            <a:off x="793790" y="6569242"/>
            <a:ext cx="66898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Cambria" panose="02040503050406030204" pitchFamily="18" charset="0"/>
              </a:rPr>
              <a:t>CPC y PCCA Carlos Alejandro León González</a:t>
            </a:r>
          </a:p>
          <a:p>
            <a:pPr algn="ctr"/>
            <a:r>
              <a:rPr lang="es-ES" sz="1400" dirty="0">
                <a:latin typeface="Cambria" panose="02040503050406030204" pitchFamily="18" charset="0"/>
              </a:rPr>
              <a:t>L en D, MA, MEPP, CFE, CIEAF, CGAP, CRMA.</a:t>
            </a:r>
          </a:p>
          <a:p>
            <a:pPr algn="ctr"/>
            <a:r>
              <a:rPr lang="es-ES" dirty="0">
                <a:latin typeface="Cambria" panose="02040503050406030204" pitchFamily="18" charset="0"/>
              </a:rPr>
              <a:t>Secretario de Finanzas del Municipio de Querétaro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A41BA7F0-80DF-5EA8-573F-0C686655BAF2}"/>
              </a:ext>
            </a:extLst>
          </p:cNvPr>
          <p:cNvSpPr/>
          <p:nvPr/>
        </p:nvSpPr>
        <p:spPr>
          <a:xfrm>
            <a:off x="13008794" y="0"/>
            <a:ext cx="1621606" cy="1004922"/>
          </a:xfrm>
          <a:custGeom>
            <a:avLst/>
            <a:gdLst/>
            <a:ahLst/>
            <a:cxnLst/>
            <a:rect l="l" t="t" r="r" b="b"/>
            <a:pathLst>
              <a:path w="2413111" h="1487186">
                <a:moveTo>
                  <a:pt x="0" y="0"/>
                </a:moveTo>
                <a:lnTo>
                  <a:pt x="2413111" y="0"/>
                </a:lnTo>
                <a:lnTo>
                  <a:pt x="2413111" y="1487186"/>
                </a:lnTo>
                <a:lnTo>
                  <a:pt x="0" y="14871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noProof="0" dirty="0"/>
          </a:p>
        </p:txBody>
      </p:sp>
      <p:sp>
        <p:nvSpPr>
          <p:cNvPr id="7" name="Freeform 38">
            <a:extLst>
              <a:ext uri="{FF2B5EF4-FFF2-40B4-BE49-F238E27FC236}">
                <a16:creationId xmlns:a16="http://schemas.microsoft.com/office/drawing/2014/main" id="{9CEA5806-AE26-67DF-9B9B-9861B6CF7144}"/>
              </a:ext>
            </a:extLst>
          </p:cNvPr>
          <p:cNvSpPr/>
          <p:nvPr/>
        </p:nvSpPr>
        <p:spPr>
          <a:xfrm>
            <a:off x="0" y="7737158"/>
            <a:ext cx="1968492" cy="492442"/>
          </a:xfrm>
          <a:custGeom>
            <a:avLst/>
            <a:gdLst/>
            <a:ahLst/>
            <a:cxnLst/>
            <a:rect l="l" t="t" r="r" b="b"/>
            <a:pathLst>
              <a:path w="4043639" h="1011565">
                <a:moveTo>
                  <a:pt x="0" y="0"/>
                </a:moveTo>
                <a:lnTo>
                  <a:pt x="4043639" y="0"/>
                </a:lnTo>
                <a:lnTo>
                  <a:pt x="4043639" y="1011564"/>
                </a:lnTo>
                <a:lnTo>
                  <a:pt x="0" y="10115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noProof="0" dirty="0"/>
          </a:p>
        </p:txBody>
      </p:sp>
      <p:pic>
        <p:nvPicPr>
          <p:cNvPr id="8" name="Marcador de posición de imagen 8">
            <a:extLst>
              <a:ext uri="{FF2B5EF4-FFF2-40B4-BE49-F238E27FC236}">
                <a16:creationId xmlns:a16="http://schemas.microsoft.com/office/drawing/2014/main" id="{5260D737-0272-559C-0EF9-F53A71493F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r="615"/>
          <a:stretch/>
        </p:blipFill>
        <p:spPr>
          <a:xfrm>
            <a:off x="8693580" y="2115447"/>
            <a:ext cx="5936820" cy="4453795"/>
          </a:xfrm>
          <a:custGeom>
            <a:avLst/>
            <a:gdLst>
              <a:gd name="connsiteX0" fmla="*/ 0 w 4296564"/>
              <a:gd name="connsiteY0" fmla="*/ 0 h 4545908"/>
              <a:gd name="connsiteX1" fmla="*/ 4296564 w 4296564"/>
              <a:gd name="connsiteY1" fmla="*/ 0 h 4545908"/>
              <a:gd name="connsiteX2" fmla="*/ 4296564 w 4296564"/>
              <a:gd name="connsiteY2" fmla="*/ 4545908 h 4545908"/>
              <a:gd name="connsiteX3" fmla="*/ 0 w 4296564"/>
              <a:gd name="connsiteY3" fmla="*/ 4545908 h 4545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96564" h="4545908">
                <a:moveTo>
                  <a:pt x="0" y="0"/>
                </a:moveTo>
                <a:lnTo>
                  <a:pt x="4296564" y="0"/>
                </a:lnTo>
                <a:lnTo>
                  <a:pt x="4296564" y="4545908"/>
                </a:lnTo>
                <a:lnTo>
                  <a:pt x="0" y="4545908"/>
                </a:lnTo>
                <a:close/>
              </a:path>
            </a:pathLst>
          </a:custGeom>
        </p:spPr>
      </p:pic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C8F81DD1-1FC8-24FC-B366-6F5BD59DA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170" cy="100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4403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Marco </a:t>
            </a:r>
            <a:r>
              <a:rPr lang="en-US" sz="4450" dirty="0" err="1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Normativo</a:t>
            </a: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 para </a:t>
            </a:r>
            <a:r>
              <a:rPr lang="en-US" sz="4450" dirty="0" err="1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el</a:t>
            </a: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 CI 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2601754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Crimson Pro Light" pitchFamily="34" charset="-122"/>
                <a:cs typeface="Crimson Pro Light" pitchFamily="34" charset="-120"/>
              </a:rPr>
              <a:t>01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2956798"/>
            <a:ext cx="3664744" cy="30480"/>
          </a:xfrm>
          <a:prstGeom prst="rect">
            <a:avLst/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31311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Normas Interna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3621524"/>
            <a:ext cx="366474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Lineamientos de la </a:t>
            </a:r>
            <a:r>
              <a:rPr lang="en-US" sz="175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Contraloría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Interna </a:t>
            </a:r>
            <a:r>
              <a:rPr lang="en-US" sz="175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que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establecen las bases para el control interno en instituciones públicas.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685348" y="2601754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Crimson Pro Light" pitchFamily="34" charset="-122"/>
                <a:cs typeface="Crimson Pro Light" pitchFamily="34" charset="-120"/>
              </a:rPr>
              <a:t>02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4685348" y="2956798"/>
            <a:ext cx="3664863" cy="30480"/>
          </a:xfrm>
          <a:prstGeom prst="rect">
            <a:avLst/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685348" y="3131106"/>
            <a:ext cx="32604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Regulaciones Universitarias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685348" y="3621524"/>
            <a:ext cx="366486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Normativas específicas para universidades públicas que adaptan los principios generales al contexto educativo superior.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93790" y="546996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Crimson Pro Light" pitchFamily="34" charset="-122"/>
                <a:cs typeface="Crimson Pro Light" pitchFamily="34" charset="-120"/>
              </a:rPr>
              <a:t>03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793790" y="5825014"/>
            <a:ext cx="7556421" cy="30480"/>
          </a:xfrm>
          <a:prstGeom prst="rect">
            <a:avLst/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93790" y="5999321"/>
            <a:ext cx="334125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Obligaciones Institucionales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93790" y="648974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Mandato legal de implementar sistemas robustos de control y gestión de riesgos en todas las universidades públicas del país.</a:t>
            </a:r>
            <a:endParaRPr lang="en-US" sz="175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encrypted-tbn1.google.com/images?q=tbn:ANd9GcQGzvgwukTJcJxBtAqZxAhhVspTTrtiGwukFEvdF-nfUOrgAot7WQ">
            <a:extLst>
              <a:ext uri="{FF2B5EF4-FFF2-40B4-BE49-F238E27FC236}">
                <a16:creationId xmlns:a16="http://schemas.microsoft.com/office/drawing/2014/main" id="{F3492F78-15DD-7E5F-11F0-8FE8486F5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560" y="3941446"/>
            <a:ext cx="3185160" cy="2505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id="{ECCE1330-13B0-E4AA-7D7F-3AB2E0942559}"/>
              </a:ext>
            </a:extLst>
          </p:cNvPr>
          <p:cNvSpPr/>
          <p:nvPr/>
        </p:nvSpPr>
        <p:spPr>
          <a:xfrm>
            <a:off x="6623686" y="1522097"/>
            <a:ext cx="4493894" cy="112395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2880" b="1" dirty="0">
                <a:latin typeface="+mj-lt"/>
              </a:rPr>
              <a:t>¿Qué es Control Interno?</a:t>
            </a:r>
          </a:p>
        </p:txBody>
      </p:sp>
    </p:spTree>
  </p:cSld>
  <p:clrMapOvr>
    <a:masterClrMapping/>
  </p:clrMapOvr>
  <p:transition spd="med">
    <p:strip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378CB56-A6A0-463B-9F1B-3BCECC15A440}"/>
              </a:ext>
            </a:extLst>
          </p:cNvPr>
          <p:cNvSpPr/>
          <p:nvPr/>
        </p:nvSpPr>
        <p:spPr>
          <a:xfrm flipV="1">
            <a:off x="449249" y="1087225"/>
            <a:ext cx="13032187" cy="54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16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D17053D-31D9-4486-A0B2-719342E3CE5D}"/>
              </a:ext>
            </a:extLst>
          </p:cNvPr>
          <p:cNvSpPr/>
          <p:nvPr/>
        </p:nvSpPr>
        <p:spPr>
          <a:xfrm>
            <a:off x="482237" y="1289231"/>
            <a:ext cx="9363891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>
                <a:latin typeface="Avenir" panose="020B0503020203020204" pitchFamily="34" charset="0"/>
              </a:rPr>
              <a:t>El control interno es un proceso efectuado por:</a:t>
            </a:r>
          </a:p>
          <a:p>
            <a:pPr algn="just"/>
            <a:endParaRPr lang="es-ES" sz="2800" dirty="0">
              <a:latin typeface="Avenir" panose="020B0503020203020204" pitchFamily="34" charset="0"/>
            </a:endParaRPr>
          </a:p>
          <a:p>
            <a:pPr algn="just"/>
            <a:r>
              <a:rPr lang="es-ES" sz="2800" dirty="0">
                <a:solidFill>
                  <a:srgbClr val="00B050"/>
                </a:solidFill>
                <a:latin typeface="Avenir" panose="020B0503020203020204" pitchFamily="34" charset="0"/>
              </a:rPr>
              <a:t>Órgano de Gobierno, </a:t>
            </a:r>
          </a:p>
          <a:p>
            <a:pPr algn="just"/>
            <a:r>
              <a:rPr lang="es-ES" sz="2800" dirty="0">
                <a:solidFill>
                  <a:srgbClr val="00B050"/>
                </a:solidFill>
                <a:latin typeface="Avenir" panose="020B0503020203020204" pitchFamily="34" charset="0"/>
              </a:rPr>
              <a:t>el Titular, </a:t>
            </a:r>
          </a:p>
          <a:p>
            <a:pPr algn="just"/>
            <a:r>
              <a:rPr lang="es-ES" sz="2800" dirty="0">
                <a:solidFill>
                  <a:srgbClr val="00B050"/>
                </a:solidFill>
                <a:latin typeface="Avenir" panose="020B0503020203020204" pitchFamily="34" charset="0"/>
              </a:rPr>
              <a:t>la Administración</a:t>
            </a:r>
          </a:p>
          <a:p>
            <a:pPr algn="just"/>
            <a:r>
              <a:rPr lang="es-ES" sz="2800" dirty="0">
                <a:solidFill>
                  <a:srgbClr val="00B050"/>
                </a:solidFill>
                <a:latin typeface="Avenir" panose="020B0503020203020204" pitchFamily="34" charset="0"/>
              </a:rPr>
              <a:t> y los demás servidores públicos de una institución.</a:t>
            </a:r>
          </a:p>
          <a:p>
            <a:pPr algn="just"/>
            <a:endParaRPr lang="es-ES" sz="2800" dirty="0">
              <a:latin typeface="Avenir" panose="020B0503020203020204" pitchFamily="34" charset="0"/>
            </a:endParaRPr>
          </a:p>
          <a:p>
            <a:pPr algn="just"/>
            <a:endParaRPr lang="es-ES" sz="2800" dirty="0">
              <a:latin typeface="Avenir" panose="020B0503020203020204" pitchFamily="34" charset="0"/>
            </a:endParaRPr>
          </a:p>
          <a:p>
            <a:pPr algn="just"/>
            <a:r>
              <a:rPr lang="es-ES" sz="2800" dirty="0">
                <a:latin typeface="Avenir" panose="020B0503020203020204" pitchFamily="34" charset="0"/>
              </a:rPr>
              <a:t>Con objeto de :</a:t>
            </a:r>
          </a:p>
          <a:p>
            <a:pPr algn="just"/>
            <a:endParaRPr lang="es-ES" sz="2800" dirty="0">
              <a:latin typeface="Avenir" panose="020B0503020203020204" pitchFamily="34" charset="0"/>
            </a:endParaRPr>
          </a:p>
          <a:p>
            <a:pPr algn="just"/>
            <a:r>
              <a:rPr lang="es-ES" sz="2800" dirty="0">
                <a:latin typeface="Avenir" panose="020B0503020203020204" pitchFamily="34" charset="0"/>
              </a:rPr>
              <a:t>proporcionar una seguridad razonable sobre la </a:t>
            </a:r>
            <a:r>
              <a:rPr lang="es-ES" sz="2800" dirty="0">
                <a:solidFill>
                  <a:srgbClr val="00B050"/>
                </a:solidFill>
                <a:latin typeface="Avenir" panose="020B0503020203020204" pitchFamily="34" charset="0"/>
              </a:rPr>
              <a:t>consecución de los objetivos institucionales y la salvaguarda de los recursos públicos, así como para prevenir la corrupción</a:t>
            </a:r>
            <a:endParaRPr lang="es-MX" sz="2800" dirty="0">
              <a:solidFill>
                <a:srgbClr val="00B050"/>
              </a:solidFill>
              <a:latin typeface="Avenir" panose="020B0503020203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692C26C-0C78-48FC-9DBE-1AE989222C75}"/>
              </a:ext>
            </a:extLst>
          </p:cNvPr>
          <p:cNvSpPr/>
          <p:nvPr/>
        </p:nvSpPr>
        <p:spPr>
          <a:xfrm>
            <a:off x="449250" y="481158"/>
            <a:ext cx="6761787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80" b="1" dirty="0">
                <a:solidFill>
                  <a:srgbClr val="C00000"/>
                </a:solidFill>
                <a:latin typeface="Avenir" panose="020B0503020203020204" pitchFamily="34" charset="0"/>
              </a:rPr>
              <a:t>CONCEPTO DE CONTROL INTERNO </a:t>
            </a:r>
          </a:p>
        </p:txBody>
      </p:sp>
      <p:pic>
        <p:nvPicPr>
          <p:cNvPr id="10242" name="Picture 2" descr="Unidad 1. Comunicación e información - Comunicación y sociedad:  Conocimiento, información y nuevas tecnologias">
            <a:extLst>
              <a:ext uri="{FF2B5EF4-FFF2-40B4-BE49-F238E27FC236}">
                <a16:creationId xmlns:a16="http://schemas.microsoft.com/office/drawing/2014/main" id="{05C9B7F6-2347-4641-8DD3-99F605C34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436" y="2204904"/>
            <a:ext cx="3819791" cy="381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80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378CB56-A6A0-463B-9F1B-3BCECC15A440}"/>
              </a:ext>
            </a:extLst>
          </p:cNvPr>
          <p:cNvSpPr/>
          <p:nvPr/>
        </p:nvSpPr>
        <p:spPr>
          <a:xfrm flipV="1">
            <a:off x="449249" y="1087225"/>
            <a:ext cx="13032187" cy="54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16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1CF00E8-787C-41BE-BCA2-EED41F289E38}"/>
              </a:ext>
            </a:extLst>
          </p:cNvPr>
          <p:cNvSpPr/>
          <p:nvPr/>
        </p:nvSpPr>
        <p:spPr>
          <a:xfrm>
            <a:off x="449250" y="481158"/>
            <a:ext cx="950773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80" b="1" dirty="0">
                <a:solidFill>
                  <a:srgbClr val="C00000"/>
                </a:solidFill>
                <a:latin typeface="Avenir" panose="020B0503020203020204" pitchFamily="34" charset="0"/>
              </a:rPr>
              <a:t>MARCO INTEGRADO DEL CONTROL INTERNO MICI </a:t>
            </a:r>
          </a:p>
        </p:txBody>
      </p:sp>
      <p:sp>
        <p:nvSpPr>
          <p:cNvPr id="2" name="Doble onda 1">
            <a:extLst>
              <a:ext uri="{FF2B5EF4-FFF2-40B4-BE49-F238E27FC236}">
                <a16:creationId xmlns:a16="http://schemas.microsoft.com/office/drawing/2014/main" id="{66B3D107-88CE-40AF-A652-4117102A4D4D}"/>
              </a:ext>
            </a:extLst>
          </p:cNvPr>
          <p:cNvSpPr/>
          <p:nvPr/>
        </p:nvSpPr>
        <p:spPr>
          <a:xfrm>
            <a:off x="4357315" y="1880075"/>
            <a:ext cx="4802588" cy="1431235"/>
          </a:xfrm>
          <a:prstGeom prst="doubleWav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160" b="1" dirty="0">
                <a:latin typeface="Avenir" panose="020B0503020203020204" pitchFamily="34" charset="0"/>
              </a:rPr>
              <a:t>CONCEPTOS FUNDAMENTALES</a:t>
            </a:r>
            <a:endParaRPr lang="es-MX" sz="2160" b="1" dirty="0">
              <a:latin typeface="Avenir" panose="020B0503020203020204" pitchFamily="34" charset="0"/>
            </a:endParaRPr>
          </a:p>
        </p:txBody>
      </p:sp>
      <p:sp>
        <p:nvSpPr>
          <p:cNvPr id="3" name="Bocadillo: rectángulo 2">
            <a:extLst>
              <a:ext uri="{FF2B5EF4-FFF2-40B4-BE49-F238E27FC236}">
                <a16:creationId xmlns:a16="http://schemas.microsoft.com/office/drawing/2014/main" id="{8A9FCC21-E76A-42BF-B1E8-C695B3FCB980}"/>
              </a:ext>
            </a:extLst>
          </p:cNvPr>
          <p:cNvSpPr/>
          <p:nvPr/>
        </p:nvSpPr>
        <p:spPr>
          <a:xfrm>
            <a:off x="318052" y="4114801"/>
            <a:ext cx="2464904" cy="1507568"/>
          </a:xfrm>
          <a:prstGeom prst="wedge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  <a:latin typeface="Avenir" panose="020B0503020203020204" pitchFamily="34" charset="0"/>
              </a:rPr>
              <a:t>Proceso</a:t>
            </a:r>
            <a:endParaRPr lang="es-MX" sz="2400" dirty="0">
              <a:solidFill>
                <a:schemeClr val="tx1"/>
              </a:solidFill>
              <a:latin typeface="Avenir" panose="020B0503020203020204" pitchFamily="34" charset="0"/>
            </a:endParaRPr>
          </a:p>
        </p:txBody>
      </p:sp>
      <p:sp>
        <p:nvSpPr>
          <p:cNvPr id="10" name="Bocadillo: rectángulo 9">
            <a:extLst>
              <a:ext uri="{FF2B5EF4-FFF2-40B4-BE49-F238E27FC236}">
                <a16:creationId xmlns:a16="http://schemas.microsoft.com/office/drawing/2014/main" id="{3AD6ADDB-D0C8-47C7-A430-4E8B72E3ED0C}"/>
              </a:ext>
            </a:extLst>
          </p:cNvPr>
          <p:cNvSpPr/>
          <p:nvPr/>
        </p:nvSpPr>
        <p:spPr>
          <a:xfrm>
            <a:off x="3132813" y="5164371"/>
            <a:ext cx="2464904" cy="1507568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  <a:latin typeface="Avenir" panose="020B0503020203020204" pitchFamily="34" charset="0"/>
              </a:rPr>
              <a:t>Personas</a:t>
            </a:r>
            <a:endParaRPr lang="es-MX" sz="2400" dirty="0">
              <a:solidFill>
                <a:schemeClr val="tx1"/>
              </a:solidFill>
              <a:latin typeface="Avenir" panose="020B0503020203020204" pitchFamily="34" charset="0"/>
            </a:endParaRPr>
          </a:p>
        </p:txBody>
      </p:sp>
      <p:sp>
        <p:nvSpPr>
          <p:cNvPr id="11" name="Bocadillo: rectángulo 10">
            <a:extLst>
              <a:ext uri="{FF2B5EF4-FFF2-40B4-BE49-F238E27FC236}">
                <a16:creationId xmlns:a16="http://schemas.microsoft.com/office/drawing/2014/main" id="{5767C373-2F5F-441B-B749-025DD6938977}"/>
              </a:ext>
            </a:extLst>
          </p:cNvPr>
          <p:cNvSpPr/>
          <p:nvPr/>
        </p:nvSpPr>
        <p:spPr>
          <a:xfrm>
            <a:off x="5744816" y="3656803"/>
            <a:ext cx="2464904" cy="1507568"/>
          </a:xfrm>
          <a:prstGeom prst="wedge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  <a:latin typeface="Avenir" panose="020B0503020203020204" pitchFamily="34" charset="0"/>
              </a:rPr>
              <a:t>Seguridad razonable </a:t>
            </a:r>
            <a:endParaRPr lang="es-MX" sz="2400" dirty="0">
              <a:solidFill>
                <a:schemeClr val="tx1"/>
              </a:solidFill>
              <a:latin typeface="Avenir" panose="020B0503020203020204" pitchFamily="34" charset="0"/>
            </a:endParaRPr>
          </a:p>
        </p:txBody>
      </p:sp>
      <p:sp>
        <p:nvSpPr>
          <p:cNvPr id="12" name="Bocadillo: rectángulo 11">
            <a:extLst>
              <a:ext uri="{FF2B5EF4-FFF2-40B4-BE49-F238E27FC236}">
                <a16:creationId xmlns:a16="http://schemas.microsoft.com/office/drawing/2014/main" id="{CF17129A-2B1D-4254-AEC8-C44CAEC80399}"/>
              </a:ext>
            </a:extLst>
          </p:cNvPr>
          <p:cNvSpPr/>
          <p:nvPr/>
        </p:nvSpPr>
        <p:spPr>
          <a:xfrm>
            <a:off x="8412478" y="4635614"/>
            <a:ext cx="2464904" cy="150756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  <a:latin typeface="Avenir" panose="020B0503020203020204" pitchFamily="34" charset="0"/>
              </a:rPr>
              <a:t>Riesgos </a:t>
            </a:r>
            <a:endParaRPr lang="es-MX" sz="2400" dirty="0">
              <a:solidFill>
                <a:schemeClr val="tx1"/>
              </a:solidFill>
              <a:latin typeface="Avenir" panose="020B0503020203020204" pitchFamily="34" charset="0"/>
            </a:endParaRPr>
          </a:p>
        </p:txBody>
      </p:sp>
      <p:sp>
        <p:nvSpPr>
          <p:cNvPr id="13" name="Bocadillo: rectángulo 12">
            <a:extLst>
              <a:ext uri="{FF2B5EF4-FFF2-40B4-BE49-F238E27FC236}">
                <a16:creationId xmlns:a16="http://schemas.microsoft.com/office/drawing/2014/main" id="{0E10A566-095D-4FB6-8BC6-14B17B484688}"/>
              </a:ext>
            </a:extLst>
          </p:cNvPr>
          <p:cNvSpPr/>
          <p:nvPr/>
        </p:nvSpPr>
        <p:spPr>
          <a:xfrm>
            <a:off x="11282898" y="3778502"/>
            <a:ext cx="2409245" cy="1507568"/>
          </a:xfrm>
          <a:prstGeom prst="wedge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  <a:latin typeface="Avenir" panose="020B0503020203020204" pitchFamily="34" charset="0"/>
              </a:rPr>
              <a:t>Objetivos</a:t>
            </a:r>
            <a:endParaRPr lang="es-MX" sz="2400" dirty="0">
              <a:solidFill>
                <a:schemeClr val="tx1"/>
              </a:solidFill>
              <a:latin typeface="Avenir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94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DD5AAF9-42A5-D917-7DED-8789A9CC5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133" y="1665259"/>
            <a:ext cx="5544701" cy="3264596"/>
          </a:xfrm>
          <a:prstGeom prst="rect">
            <a:avLst/>
          </a:prstGeom>
        </p:spPr>
        <p:txBody>
          <a:bodyPr vert="horz" lIns="109728" tIns="54864" rIns="109728" bIns="54864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720"/>
              </a:spcAft>
              <a:defRPr/>
            </a:pPr>
            <a:r>
              <a:rPr lang="en-US" sz="4400" b="1" dirty="0">
                <a:latin typeface="Cambria" panose="02040503050406030204" pitchFamily="18" charset="0"/>
                <a:ea typeface="+mj-ea"/>
                <a:cs typeface="+mj-cs"/>
              </a:rPr>
              <a:t>FUNDAMENTOS DE GESTIÓN PÚBLICA Y SU RELACIÓN CON EL CONTROL INTERNO y RIESGOS</a:t>
            </a:r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1F23119E-B60B-B663-D2D4-B7A3D4C89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5856" r="-1" b="-1"/>
          <a:stretch/>
        </p:blipFill>
        <p:spPr bwMode="auto">
          <a:xfrm>
            <a:off x="7475059" y="12"/>
            <a:ext cx="7155342" cy="8229588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</p:spPr>
      </p:pic>
      <p:sp>
        <p:nvSpPr>
          <p:cNvPr id="5123" name="AutoShape 5" descr="Z">
            <a:extLst>
              <a:ext uri="{FF2B5EF4-FFF2-40B4-BE49-F238E27FC236}">
                <a16:creationId xmlns:a16="http://schemas.microsoft.com/office/drawing/2014/main" id="{52FD3DD5-4024-81DB-585E-2C06DBEBB9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23637" y="3297557"/>
            <a:ext cx="2183130" cy="163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PE" altLang="es-ES" sz="216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502A795F-4935-DB23-B4EE-3FDA9F2F02A3}"/>
              </a:ext>
            </a:extLst>
          </p:cNvPr>
          <p:cNvSpPr/>
          <p:nvPr/>
        </p:nvSpPr>
        <p:spPr>
          <a:xfrm>
            <a:off x="7774305" y="2090104"/>
            <a:ext cx="3177539" cy="2542856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PE" sz="2160">
              <a:latin typeface="Cambria" panose="02040503050406030204" pitchFamily="18" charset="0"/>
            </a:endParaRP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93672FB7-4899-69B2-6D2C-35AC3E897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097" y="312422"/>
            <a:ext cx="5688330" cy="561976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10490" tIns="55246" rIns="110490" bIns="55246" anchor="ctr"/>
          <a:lstStyle/>
          <a:p>
            <a:pPr algn="ctr" eaLnBrk="1" hangingPunct="1">
              <a:defRPr/>
            </a:pPr>
            <a:r>
              <a:rPr lang="es-MX" sz="2880" b="1" dirty="0">
                <a:solidFill>
                  <a:schemeClr val="bg1"/>
                </a:solidFill>
                <a:latin typeface="Cambria" panose="02040503050406030204" pitchFamily="18" charset="0"/>
              </a:rPr>
              <a:t>Gestión Pública Institucional</a:t>
            </a:r>
            <a:endParaRPr lang="es-PE" sz="288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5 CuadroTexto">
            <a:extLst>
              <a:ext uri="{FF2B5EF4-FFF2-40B4-BE49-F238E27FC236}">
                <a16:creationId xmlns:a16="http://schemas.microsoft.com/office/drawing/2014/main" id="{05AE31FC-75EC-8A45-CAD5-E3B39226187A}"/>
              </a:ext>
            </a:extLst>
          </p:cNvPr>
          <p:cNvSpPr txBox="1"/>
          <p:nvPr/>
        </p:nvSpPr>
        <p:spPr>
          <a:xfrm>
            <a:off x="8324037" y="2474305"/>
            <a:ext cx="2549705" cy="196053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720"/>
              </a:spcBef>
              <a:spcAft>
                <a:spcPts val="720"/>
              </a:spcAft>
              <a:buFont typeface="Arial" pitchFamily="34" charset="0"/>
              <a:buChar char="•"/>
              <a:defRPr/>
            </a:pPr>
            <a:r>
              <a:rPr lang="es-PE" sz="2160" b="1" dirty="0">
                <a:latin typeface="Cambria" panose="02040503050406030204" pitchFamily="18" charset="0"/>
              </a:rPr>
              <a:t>Planeamiento</a:t>
            </a:r>
          </a:p>
          <a:p>
            <a:pPr marL="342900" indent="-342900">
              <a:spcBef>
                <a:spcPts val="720"/>
              </a:spcBef>
              <a:spcAft>
                <a:spcPts val="720"/>
              </a:spcAft>
              <a:buFont typeface="Arial" pitchFamily="34" charset="0"/>
              <a:buChar char="•"/>
              <a:defRPr/>
            </a:pPr>
            <a:r>
              <a:rPr lang="es-PE" sz="2160" b="1" dirty="0">
                <a:latin typeface="Cambria" panose="02040503050406030204" pitchFamily="18" charset="0"/>
              </a:rPr>
              <a:t>Organización</a:t>
            </a:r>
          </a:p>
          <a:p>
            <a:pPr marL="342900" indent="-342900">
              <a:spcBef>
                <a:spcPts val="720"/>
              </a:spcBef>
              <a:spcAft>
                <a:spcPts val="720"/>
              </a:spcAft>
              <a:buFont typeface="Arial" pitchFamily="34" charset="0"/>
              <a:buChar char="•"/>
              <a:defRPr/>
            </a:pPr>
            <a:r>
              <a:rPr lang="es-PE" sz="2160" b="1" dirty="0">
                <a:latin typeface="Cambria" panose="02040503050406030204" pitchFamily="18" charset="0"/>
              </a:rPr>
              <a:t>Dirección</a:t>
            </a:r>
          </a:p>
          <a:p>
            <a:pPr marL="342900" indent="-342900">
              <a:spcBef>
                <a:spcPts val="720"/>
              </a:spcBef>
              <a:spcAft>
                <a:spcPts val="720"/>
              </a:spcAft>
              <a:buFont typeface="Arial" pitchFamily="34" charset="0"/>
              <a:buChar char="•"/>
              <a:defRPr/>
            </a:pPr>
            <a:r>
              <a:rPr lang="es-PE" sz="2160" b="1" dirty="0">
                <a:latin typeface="Cambria" panose="02040503050406030204" pitchFamily="18" charset="0"/>
              </a:rPr>
              <a:t>Control </a:t>
            </a:r>
          </a:p>
        </p:txBody>
      </p:sp>
      <p:grpSp>
        <p:nvGrpSpPr>
          <p:cNvPr id="3" name="11 Grupo">
            <a:extLst>
              <a:ext uri="{FF2B5EF4-FFF2-40B4-BE49-F238E27FC236}">
                <a16:creationId xmlns:a16="http://schemas.microsoft.com/office/drawing/2014/main" id="{15037D5F-CFF1-04C2-E644-890451211EB0}"/>
              </a:ext>
            </a:extLst>
          </p:cNvPr>
          <p:cNvGrpSpPr/>
          <p:nvPr/>
        </p:nvGrpSpPr>
        <p:grpSpPr>
          <a:xfrm>
            <a:off x="3063825" y="2978509"/>
            <a:ext cx="4406889" cy="1036915"/>
            <a:chOff x="755576" y="2597107"/>
            <a:chExt cx="3672408" cy="864096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3 Pentágono">
              <a:extLst>
                <a:ext uri="{FF2B5EF4-FFF2-40B4-BE49-F238E27FC236}">
                  <a16:creationId xmlns:a16="http://schemas.microsoft.com/office/drawing/2014/main" id="{2DF3563F-6355-C8D3-2819-8D01C1A9B333}"/>
                </a:ext>
              </a:extLst>
            </p:cNvPr>
            <p:cNvSpPr/>
            <p:nvPr/>
          </p:nvSpPr>
          <p:spPr>
            <a:xfrm>
              <a:off x="755576" y="2597107"/>
              <a:ext cx="3672408" cy="864096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sz="2160" b="1" dirty="0">
                <a:latin typeface="Cambria" panose="02040503050406030204" pitchFamily="18" charset="0"/>
              </a:endParaRPr>
            </a:p>
          </p:txBody>
        </p:sp>
        <p:sp>
          <p:nvSpPr>
            <p:cNvPr id="5" name="4 CuadroTexto">
              <a:extLst>
                <a:ext uri="{FF2B5EF4-FFF2-40B4-BE49-F238E27FC236}">
                  <a16:creationId xmlns:a16="http://schemas.microsoft.com/office/drawing/2014/main" id="{A8901288-0185-2B7A-2AEB-F324C96F5F29}"/>
                </a:ext>
              </a:extLst>
            </p:cNvPr>
            <p:cNvSpPr txBox="1"/>
            <p:nvPr/>
          </p:nvSpPr>
          <p:spPr>
            <a:xfrm>
              <a:off x="913275" y="2813131"/>
              <a:ext cx="3386825" cy="353943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PE" sz="2160" b="1" dirty="0">
                  <a:latin typeface="Cambria" panose="02040503050406030204" pitchFamily="18" charset="0"/>
                </a:rPr>
                <a:t>PROCESOS ADMINISTRATIVOS </a:t>
              </a:r>
            </a:p>
          </p:txBody>
        </p:sp>
      </p:grpSp>
      <p:grpSp>
        <p:nvGrpSpPr>
          <p:cNvPr id="7" name="10 Grupo">
            <a:extLst>
              <a:ext uri="{FF2B5EF4-FFF2-40B4-BE49-F238E27FC236}">
                <a16:creationId xmlns:a16="http://schemas.microsoft.com/office/drawing/2014/main" id="{681133D0-CA2B-D97B-5F5F-24A7DB5EF066}"/>
              </a:ext>
            </a:extLst>
          </p:cNvPr>
          <p:cNvGrpSpPr/>
          <p:nvPr/>
        </p:nvGrpSpPr>
        <p:grpSpPr>
          <a:xfrm>
            <a:off x="4483528" y="1263283"/>
            <a:ext cx="1691044" cy="1330944"/>
            <a:chOff x="1655692" y="1167752"/>
            <a:chExt cx="1409203" cy="1109120"/>
          </a:xfr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9 Pentágono">
              <a:extLst>
                <a:ext uri="{FF2B5EF4-FFF2-40B4-BE49-F238E27FC236}">
                  <a16:creationId xmlns:a16="http://schemas.microsoft.com/office/drawing/2014/main" id="{5AEA6801-6878-DBDC-0248-18FDF4800ADF}"/>
                </a:ext>
              </a:extLst>
            </p:cNvPr>
            <p:cNvSpPr/>
            <p:nvPr/>
          </p:nvSpPr>
          <p:spPr>
            <a:xfrm rot="5400000">
              <a:off x="1805734" y="1017710"/>
              <a:ext cx="1109120" cy="1409203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sz="216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" name="1 CuadroTexto">
              <a:extLst>
                <a:ext uri="{FF2B5EF4-FFF2-40B4-BE49-F238E27FC236}">
                  <a16:creationId xmlns:a16="http://schemas.microsoft.com/office/drawing/2014/main" id="{CB20C339-9F9F-19B2-C7BB-D08F55FF6B39}"/>
                </a:ext>
              </a:extLst>
            </p:cNvPr>
            <p:cNvSpPr txBox="1"/>
            <p:nvPr/>
          </p:nvSpPr>
          <p:spPr>
            <a:xfrm>
              <a:off x="1804013" y="1368490"/>
              <a:ext cx="1112562" cy="35394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PE" sz="2160" b="1" dirty="0">
                  <a:latin typeface="Cambria" panose="02040503050406030204" pitchFamily="18" charset="0"/>
                </a:rPr>
                <a:t>Acciones</a:t>
              </a:r>
            </a:p>
          </p:txBody>
        </p:sp>
      </p:grpSp>
      <p:pic>
        <p:nvPicPr>
          <p:cNvPr id="6151" name="Picture 2" descr="https://encrypted-tbn3.google.com/images?q=tbn:ANd9GcQa11DdqDOtYPtd25wi2Flhk-Ek2InuKHUwl3KvCEjpNrzfwfeO">
            <a:extLst>
              <a:ext uri="{FF2B5EF4-FFF2-40B4-BE49-F238E27FC236}">
                <a16:creationId xmlns:a16="http://schemas.microsoft.com/office/drawing/2014/main" id="{54BC13D3-26E6-FC2B-64B7-166C69B57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40" y="5082540"/>
            <a:ext cx="3177540" cy="153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CuadroTexto">
            <a:extLst>
              <a:ext uri="{FF2B5EF4-FFF2-40B4-BE49-F238E27FC236}">
                <a16:creationId xmlns:a16="http://schemas.microsoft.com/office/drawing/2014/main" id="{8B3A4A40-7DAD-28A9-2616-894F393B0DCB}"/>
              </a:ext>
            </a:extLst>
          </p:cNvPr>
          <p:cNvSpPr txBox="1"/>
          <p:nvPr/>
        </p:nvSpPr>
        <p:spPr bwMode="auto">
          <a:xfrm>
            <a:off x="8719188" y="7139940"/>
            <a:ext cx="3331844" cy="75713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PE" sz="2160" b="1" dirty="0">
                <a:solidFill>
                  <a:schemeClr val="bg1"/>
                </a:solidFill>
                <a:latin typeface="Cambria" panose="02040503050406030204" pitchFamily="18" charset="0"/>
              </a:rPr>
              <a:t>Logro de objetivos y metas</a:t>
            </a:r>
          </a:p>
        </p:txBody>
      </p:sp>
      <p:sp>
        <p:nvSpPr>
          <p:cNvPr id="16" name="15 Flecha derecha">
            <a:extLst>
              <a:ext uri="{FF2B5EF4-FFF2-40B4-BE49-F238E27FC236}">
                <a16:creationId xmlns:a16="http://schemas.microsoft.com/office/drawing/2014/main" id="{89B771C2-F35E-A895-A089-A90822707AB4}"/>
              </a:ext>
            </a:extLst>
          </p:cNvPr>
          <p:cNvSpPr/>
          <p:nvPr/>
        </p:nvSpPr>
        <p:spPr>
          <a:xfrm rot="10800000">
            <a:off x="7334250" y="5231130"/>
            <a:ext cx="777240" cy="518160"/>
          </a:xfrm>
          <a:prstGeom prst="rightArrow">
            <a:avLst>
              <a:gd name="adj1" fmla="val 0"/>
              <a:gd name="adj2" fmla="val 50000"/>
            </a:avLst>
          </a:prstGeom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 sz="2160">
              <a:latin typeface="Cambria" panose="02040503050406030204" pitchFamily="18" charset="0"/>
            </a:endParaRPr>
          </a:p>
        </p:txBody>
      </p:sp>
      <p:pic>
        <p:nvPicPr>
          <p:cNvPr id="6154" name="Picture 4" descr="https://encrypted-tbn3.google.com/images?q=tbn:ANd9GcQmyOfEGb9FIGf3Uze5en1Vnkx7XAapqJ8qYUFtlxRigFT1BdWA">
            <a:extLst>
              <a:ext uri="{FF2B5EF4-FFF2-40B4-BE49-F238E27FC236}">
                <a16:creationId xmlns:a16="http://schemas.microsoft.com/office/drawing/2014/main" id="{802BC017-937A-9443-7FF6-AB1BB7003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812" y="4434842"/>
            <a:ext cx="2718436" cy="193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CuadroTexto">
            <a:extLst>
              <a:ext uri="{FF2B5EF4-FFF2-40B4-BE49-F238E27FC236}">
                <a16:creationId xmlns:a16="http://schemas.microsoft.com/office/drawing/2014/main" id="{E658F652-9DB8-B8FA-4A34-BB01E045D1A1}"/>
              </a:ext>
            </a:extLst>
          </p:cNvPr>
          <p:cNvSpPr txBox="1"/>
          <p:nvPr/>
        </p:nvSpPr>
        <p:spPr bwMode="auto">
          <a:xfrm>
            <a:off x="2920367" y="6863716"/>
            <a:ext cx="5117235" cy="42473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sz="216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Eficacia, Eficiencia, Economía y Calidad</a:t>
            </a:r>
          </a:p>
        </p:txBody>
      </p:sp>
      <p:sp>
        <p:nvSpPr>
          <p:cNvPr id="18" name="17 Flecha doblada hacia arriba">
            <a:extLst>
              <a:ext uri="{FF2B5EF4-FFF2-40B4-BE49-F238E27FC236}">
                <a16:creationId xmlns:a16="http://schemas.microsoft.com/office/drawing/2014/main" id="{033B8953-E67D-3775-4808-1A3FB137B034}"/>
              </a:ext>
            </a:extLst>
          </p:cNvPr>
          <p:cNvSpPr/>
          <p:nvPr/>
        </p:nvSpPr>
        <p:spPr>
          <a:xfrm rot="10800000" flipH="1">
            <a:off x="10387967" y="3497580"/>
            <a:ext cx="971550" cy="1083946"/>
          </a:xfrm>
          <a:prstGeom prst="bentUpArrow">
            <a:avLst>
              <a:gd name="adj1" fmla="val 0"/>
              <a:gd name="adj2" fmla="val 25000"/>
              <a:gd name="adj3" fmla="val 23490"/>
            </a:avLst>
          </a:prstGeom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 sz="216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292979" y="914400"/>
            <a:ext cx="12981007" cy="624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19598D"/>
                </a:solidFill>
                <a:latin typeface="Cambria" panose="02040503050406030204" pitchFamily="18" charset="0"/>
              </a:rPr>
              <a:t>Componentes</a:t>
            </a:r>
            <a:r>
              <a:rPr lang="en-US" sz="4800" dirty="0">
                <a:solidFill>
                  <a:srgbClr val="19598D"/>
                </a:solidFill>
                <a:latin typeface="Cambria" panose="02040503050406030204" pitchFamily="18" charset="0"/>
              </a:rPr>
              <a:t> y </a:t>
            </a:r>
            <a:r>
              <a:rPr lang="en-US" sz="4800" dirty="0" err="1">
                <a:solidFill>
                  <a:srgbClr val="19598D"/>
                </a:solidFill>
                <a:latin typeface="Cambria" panose="02040503050406030204" pitchFamily="18" charset="0"/>
              </a:rPr>
              <a:t>principios</a:t>
            </a:r>
            <a:r>
              <a:rPr lang="en-US" sz="4800" dirty="0">
                <a:solidFill>
                  <a:srgbClr val="19598D"/>
                </a:solidFill>
                <a:latin typeface="Cambria" panose="02040503050406030204" pitchFamily="18" charset="0"/>
              </a:rPr>
              <a:t> del control </a:t>
            </a:r>
            <a:r>
              <a:rPr lang="en-US" sz="4800" dirty="0" err="1">
                <a:solidFill>
                  <a:srgbClr val="19598D"/>
                </a:solidFill>
                <a:latin typeface="Cambria" panose="02040503050406030204" pitchFamily="18" charset="0"/>
              </a:rPr>
              <a:t>interno</a:t>
            </a:r>
            <a:endParaRPr lang="en-US" sz="4800" dirty="0">
              <a:solidFill>
                <a:srgbClr val="19598D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22959" y="2024246"/>
            <a:ext cx="7071426" cy="345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20"/>
              </a:lnSpc>
            </a:pPr>
            <a:r>
              <a:rPr lang="en-US" sz="2800" spc="25" dirty="0">
                <a:solidFill>
                  <a:srgbClr val="000000"/>
                </a:solidFill>
                <a:latin typeface="Cambria" panose="02040503050406030204" pitchFamily="18" charset="0"/>
              </a:rPr>
              <a:t>El </a:t>
            </a:r>
            <a:r>
              <a:rPr lang="en-US" sz="2800" spc="25" dirty="0" err="1">
                <a:solidFill>
                  <a:srgbClr val="000000"/>
                </a:solidFill>
                <a:latin typeface="Cambria" panose="02040503050406030204" pitchFamily="18" charset="0"/>
              </a:rPr>
              <a:t>marco</a:t>
            </a:r>
            <a:r>
              <a:rPr lang="en-US" sz="2800" spc="25" dirty="0">
                <a:solidFill>
                  <a:srgbClr val="000000"/>
                </a:solidFill>
                <a:latin typeface="Cambria" panose="02040503050406030204" pitchFamily="18" charset="0"/>
              </a:rPr>
              <a:t> COSO </a:t>
            </a:r>
            <a:r>
              <a:rPr lang="en-US" sz="2800" spc="25" dirty="0" err="1">
                <a:solidFill>
                  <a:srgbClr val="000000"/>
                </a:solidFill>
                <a:latin typeface="Cambria" panose="02040503050406030204" pitchFamily="18" charset="0"/>
              </a:rPr>
              <a:t>plantea</a:t>
            </a:r>
            <a:r>
              <a:rPr lang="en-US" sz="2800" spc="25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Cambria" panose="02040503050406030204" pitchFamily="18" charset="0"/>
              </a:rPr>
              <a:t>diecisiete</a:t>
            </a:r>
            <a:r>
              <a:rPr lang="en-US" sz="2800" spc="25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Cambria" panose="02040503050406030204" pitchFamily="18" charset="0"/>
              </a:rPr>
              <a:t>principios</a:t>
            </a:r>
            <a:r>
              <a:rPr lang="en-US" sz="2800" spc="25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Cambria" panose="02040503050406030204" pitchFamily="18" charset="0"/>
              </a:rPr>
              <a:t>que</a:t>
            </a:r>
            <a:r>
              <a:rPr lang="en-US" sz="2800" spc="25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spc="25" dirty="0" err="1">
                <a:solidFill>
                  <a:srgbClr val="92D050"/>
                </a:solidFill>
                <a:latin typeface="Cambria" panose="02040503050406030204" pitchFamily="18" charset="0"/>
              </a:rPr>
              <a:t>toda</a:t>
            </a:r>
            <a:r>
              <a:rPr lang="en-US" sz="2800" b="1" spc="25" dirty="0">
                <a:solidFill>
                  <a:srgbClr val="92D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spc="25" dirty="0" err="1">
                <a:solidFill>
                  <a:srgbClr val="92D050"/>
                </a:solidFill>
                <a:latin typeface="Cambria" panose="02040503050406030204" pitchFamily="18" charset="0"/>
              </a:rPr>
              <a:t>organización</a:t>
            </a:r>
            <a:r>
              <a:rPr lang="en-US" sz="2800" b="1" spc="25" dirty="0">
                <a:solidFill>
                  <a:srgbClr val="92D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spc="25" dirty="0" err="1">
                <a:solidFill>
                  <a:srgbClr val="92D050"/>
                </a:solidFill>
                <a:latin typeface="Cambria" panose="02040503050406030204" pitchFamily="18" charset="0"/>
              </a:rPr>
              <a:t>debe</a:t>
            </a:r>
            <a:r>
              <a:rPr lang="en-US" sz="2800" b="1" spc="25" dirty="0">
                <a:solidFill>
                  <a:srgbClr val="92D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spc="25" dirty="0" err="1">
                <a:solidFill>
                  <a:srgbClr val="92D050"/>
                </a:solidFill>
                <a:latin typeface="Cambria" panose="02040503050406030204" pitchFamily="18" charset="0"/>
              </a:rPr>
              <a:t>cumplir</a:t>
            </a:r>
            <a:r>
              <a:rPr lang="en-US" sz="2800" b="1" spc="25" dirty="0">
                <a:solidFill>
                  <a:srgbClr val="92D050"/>
                </a:solidFill>
                <a:latin typeface="Cambria" panose="02040503050406030204" pitchFamily="18" charset="0"/>
              </a:rPr>
              <a:t> al </a:t>
            </a:r>
            <a:r>
              <a:rPr lang="en-US" sz="2800" b="1" spc="25" dirty="0" err="1">
                <a:solidFill>
                  <a:srgbClr val="92D050"/>
                </a:solidFill>
                <a:latin typeface="Cambria" panose="02040503050406030204" pitchFamily="18" charset="0"/>
              </a:rPr>
              <a:t>diseñar</a:t>
            </a:r>
            <a:r>
              <a:rPr lang="en-US" sz="2800" b="1" spc="25" dirty="0">
                <a:solidFill>
                  <a:srgbClr val="92D050"/>
                </a:solidFill>
                <a:latin typeface="Cambria" panose="02040503050406030204" pitchFamily="18" charset="0"/>
              </a:rPr>
              <a:t>, </a:t>
            </a:r>
            <a:r>
              <a:rPr lang="en-US" sz="2800" b="1" spc="25" dirty="0" err="1">
                <a:solidFill>
                  <a:srgbClr val="92D050"/>
                </a:solidFill>
                <a:latin typeface="Cambria" panose="02040503050406030204" pitchFamily="18" charset="0"/>
              </a:rPr>
              <a:t>implementar</a:t>
            </a:r>
            <a:r>
              <a:rPr lang="en-US" sz="2800" b="1" spc="25" dirty="0">
                <a:solidFill>
                  <a:srgbClr val="92D050"/>
                </a:solidFill>
                <a:latin typeface="Cambria" panose="02040503050406030204" pitchFamily="18" charset="0"/>
              </a:rPr>
              <a:t> y </a:t>
            </a:r>
            <a:r>
              <a:rPr lang="en-US" sz="2800" b="1" spc="25" dirty="0" err="1">
                <a:solidFill>
                  <a:srgbClr val="92D050"/>
                </a:solidFill>
                <a:latin typeface="Cambria" panose="02040503050406030204" pitchFamily="18" charset="0"/>
              </a:rPr>
              <a:t>evaluar</a:t>
            </a:r>
            <a:r>
              <a:rPr lang="en-US" sz="2800" b="1" spc="25" dirty="0">
                <a:solidFill>
                  <a:srgbClr val="92D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spc="25" dirty="0" err="1">
                <a:solidFill>
                  <a:srgbClr val="92D050"/>
                </a:solidFill>
                <a:latin typeface="Cambria" panose="02040503050406030204" pitchFamily="18" charset="0"/>
              </a:rPr>
              <a:t>su</a:t>
            </a:r>
            <a:r>
              <a:rPr lang="en-US" sz="2800" b="1" spc="25" dirty="0">
                <a:solidFill>
                  <a:srgbClr val="92D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spc="25" dirty="0" err="1">
                <a:solidFill>
                  <a:srgbClr val="92D050"/>
                </a:solidFill>
                <a:latin typeface="Cambria" panose="02040503050406030204" pitchFamily="18" charset="0"/>
              </a:rPr>
              <a:t>sistema</a:t>
            </a:r>
            <a:r>
              <a:rPr lang="en-US" sz="2800" b="1" spc="25" dirty="0">
                <a:solidFill>
                  <a:srgbClr val="92D050"/>
                </a:solidFill>
                <a:latin typeface="Cambria" panose="02040503050406030204" pitchFamily="18" charset="0"/>
              </a:rPr>
              <a:t> de control </a:t>
            </a:r>
            <a:r>
              <a:rPr lang="en-US" sz="2800" b="1" spc="25" dirty="0" err="1">
                <a:solidFill>
                  <a:srgbClr val="92D050"/>
                </a:solidFill>
                <a:latin typeface="Cambria" panose="02040503050406030204" pitchFamily="18" charset="0"/>
              </a:rPr>
              <a:t>interno</a:t>
            </a:r>
            <a:r>
              <a:rPr lang="en-US" sz="2800" b="1" spc="25" dirty="0">
                <a:solidFill>
                  <a:srgbClr val="92D050"/>
                </a:solidFill>
                <a:latin typeface="Cambria" panose="02040503050406030204" pitchFamily="18" charset="0"/>
              </a:rPr>
              <a:t>.</a:t>
            </a:r>
            <a:r>
              <a:rPr lang="en-US" sz="2800" spc="25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</a:p>
          <a:p>
            <a:pPr algn="just">
              <a:lnSpc>
                <a:spcPts val="3920"/>
              </a:lnSpc>
            </a:pPr>
            <a:endParaRPr lang="en-US" sz="2800" spc="25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algn="just">
              <a:lnSpc>
                <a:spcPts val="3920"/>
              </a:lnSpc>
            </a:pPr>
            <a:r>
              <a:rPr lang="en-US" sz="2800" spc="25" dirty="0" err="1">
                <a:solidFill>
                  <a:srgbClr val="000000"/>
                </a:solidFill>
                <a:latin typeface="Cambria" panose="02040503050406030204" pitchFamily="18" charset="0"/>
              </a:rPr>
              <a:t>Estos</a:t>
            </a:r>
            <a:r>
              <a:rPr lang="en-US" sz="2800" spc="25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Cambria" panose="02040503050406030204" pitchFamily="18" charset="0"/>
              </a:rPr>
              <a:t>principios</a:t>
            </a:r>
            <a:r>
              <a:rPr lang="en-US" sz="2800" spc="25" dirty="0">
                <a:solidFill>
                  <a:srgbClr val="000000"/>
                </a:solidFill>
                <a:latin typeface="Cambria" panose="02040503050406030204" pitchFamily="18" charset="0"/>
              </a:rPr>
              <a:t> se </a:t>
            </a:r>
            <a:r>
              <a:rPr lang="en-US" sz="2800" spc="25" dirty="0" err="1">
                <a:solidFill>
                  <a:srgbClr val="000000"/>
                </a:solidFill>
                <a:latin typeface="Cambria" panose="02040503050406030204" pitchFamily="18" charset="0"/>
              </a:rPr>
              <a:t>distribuyen</a:t>
            </a:r>
            <a:r>
              <a:rPr lang="en-US" sz="2800" spc="25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Cambria" panose="02040503050406030204" pitchFamily="18" charset="0"/>
              </a:rPr>
              <a:t>en</a:t>
            </a:r>
            <a:r>
              <a:rPr lang="en-US" sz="2800" spc="25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Cambria" panose="02040503050406030204" pitchFamily="18" charset="0"/>
              </a:rPr>
              <a:t>cinco</a:t>
            </a:r>
            <a:r>
              <a:rPr lang="en-US" sz="2800" spc="25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Cambria" panose="02040503050406030204" pitchFamily="18" charset="0"/>
              </a:rPr>
              <a:t>componentes</a:t>
            </a:r>
            <a:r>
              <a:rPr lang="en-US" sz="2800" spc="25" dirty="0">
                <a:solidFill>
                  <a:srgbClr val="000000"/>
                </a:solidFill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8" name="Freeform 8"/>
          <p:cNvSpPr/>
          <p:nvPr/>
        </p:nvSpPr>
        <p:spPr>
          <a:xfrm>
            <a:off x="8656715" y="2024246"/>
            <a:ext cx="5150726" cy="4737224"/>
          </a:xfrm>
          <a:custGeom>
            <a:avLst/>
            <a:gdLst/>
            <a:ahLst/>
            <a:cxnLst/>
            <a:rect l="l" t="t" r="r" b="b"/>
            <a:pathLst>
              <a:path w="6438407" h="5921530">
                <a:moveTo>
                  <a:pt x="0" y="0"/>
                </a:moveTo>
                <a:lnTo>
                  <a:pt x="6438407" y="0"/>
                </a:lnTo>
                <a:lnTo>
                  <a:pt x="6438407" y="5921530"/>
                </a:lnTo>
                <a:lnTo>
                  <a:pt x="0" y="5921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66" r="-206" b="-1682"/>
            </a:stretch>
          </a:blipFill>
        </p:spPr>
        <p:txBody>
          <a:bodyPr/>
          <a:lstStyle/>
          <a:p>
            <a:endParaRPr lang="es-ES" sz="1440"/>
          </a:p>
        </p:txBody>
      </p:sp>
    </p:spTree>
    <p:extLst>
      <p:ext uri="{BB962C8B-B14F-4D97-AF65-F5344CB8AC3E}">
        <p14:creationId xmlns:p14="http://schemas.microsoft.com/office/powerpoint/2010/main" val="2134199241"/>
      </p:ext>
    </p:extLst>
  </p:cSld>
  <p:clrMapOvr>
    <a:masterClrMapping/>
  </p:clrMapOvr>
  <p:transition spd="med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292979" y="929640"/>
            <a:ext cx="12514462" cy="72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5599" dirty="0">
                <a:solidFill>
                  <a:srgbClr val="19598D"/>
                </a:solidFill>
                <a:latin typeface="Cambria" panose="02040503050406030204" pitchFamily="18" charset="0"/>
              </a:rPr>
              <a:t>La </a:t>
            </a:r>
            <a:r>
              <a:rPr lang="en-US" sz="5599" dirty="0" err="1">
                <a:solidFill>
                  <a:srgbClr val="19598D"/>
                </a:solidFill>
                <a:latin typeface="Cambria" panose="02040503050406030204" pitchFamily="18" charset="0"/>
              </a:rPr>
              <a:t>gestión</a:t>
            </a:r>
            <a:r>
              <a:rPr lang="en-US" sz="5599" dirty="0">
                <a:solidFill>
                  <a:srgbClr val="19598D"/>
                </a:solidFill>
                <a:latin typeface="Cambria" panose="02040503050406030204" pitchFamily="18" charset="0"/>
              </a:rPr>
              <a:t> de </a:t>
            </a:r>
            <a:r>
              <a:rPr lang="en-US" sz="5599" dirty="0" err="1">
                <a:solidFill>
                  <a:srgbClr val="19598D"/>
                </a:solidFill>
                <a:latin typeface="Cambria" panose="02040503050406030204" pitchFamily="18" charset="0"/>
              </a:rPr>
              <a:t>riesgos</a:t>
            </a:r>
            <a:endParaRPr lang="en-US" sz="5599" dirty="0">
              <a:solidFill>
                <a:srgbClr val="19598D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92979" y="2234314"/>
            <a:ext cx="12514462" cy="445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20"/>
              </a:lnSpc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La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gestión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riesgos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involucra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la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identificación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evaluación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priorización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implementación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de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respuestas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y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monitoreo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de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riesgos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que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amenazan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la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capacidad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una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organización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proporcionar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valor a sus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grupos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interés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aumentando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la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rentabilidad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y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el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valor.</a:t>
            </a:r>
          </a:p>
          <a:p>
            <a:pPr algn="just">
              <a:lnSpc>
                <a:spcPts val="3920"/>
              </a:lnSpc>
            </a:pPr>
            <a:endParaRPr lang="en-US" sz="28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marL="604521" lvl="1" indent="-302260" algn="just">
              <a:lnSpc>
                <a:spcPts val="3920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Sí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es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una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entidad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con fines de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lucro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, o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logrando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objetivos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específicos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del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programa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marL="604521" lvl="1" indent="-302260" algn="just">
              <a:lnSpc>
                <a:spcPts val="3920"/>
              </a:lnSpc>
              <a:buFont typeface="Arial"/>
              <a:buChar char="•"/>
            </a:pPr>
            <a:r>
              <a:rPr lang="en-US" sz="2800" b="1" dirty="0">
                <a:solidFill>
                  <a:srgbClr val="92D050"/>
                </a:solidFill>
                <a:latin typeface="Cambria" panose="02040503050406030204" pitchFamily="18" charset="0"/>
              </a:rPr>
              <a:t>Si es </a:t>
            </a:r>
            <a:r>
              <a:rPr lang="en-US" sz="2800" b="1" dirty="0" err="1">
                <a:solidFill>
                  <a:srgbClr val="92D050"/>
                </a:solidFill>
                <a:latin typeface="Cambria" panose="02040503050406030204" pitchFamily="18" charset="0"/>
              </a:rPr>
              <a:t>una</a:t>
            </a:r>
            <a:r>
              <a:rPr lang="en-US" sz="2800" b="1" dirty="0">
                <a:solidFill>
                  <a:srgbClr val="92D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Cambria" panose="02040503050406030204" pitchFamily="18" charset="0"/>
              </a:rPr>
              <a:t>entidad</a:t>
            </a:r>
            <a:r>
              <a:rPr lang="en-US" sz="2800" b="1" dirty="0">
                <a:solidFill>
                  <a:srgbClr val="92D050"/>
                </a:solidFill>
                <a:latin typeface="Cambria" panose="02040503050406030204" pitchFamily="18" charset="0"/>
              </a:rPr>
              <a:t> sin fines de </a:t>
            </a:r>
            <a:r>
              <a:rPr lang="en-US" sz="2800" b="1" dirty="0" err="1">
                <a:solidFill>
                  <a:srgbClr val="92D050"/>
                </a:solidFill>
                <a:latin typeface="Cambria" panose="02040503050406030204" pitchFamily="18" charset="0"/>
              </a:rPr>
              <a:t>lucro</a:t>
            </a:r>
            <a:r>
              <a:rPr lang="en-US" sz="2800" b="1" dirty="0">
                <a:solidFill>
                  <a:srgbClr val="92D050"/>
                </a:solidFill>
                <a:latin typeface="Cambria" panose="02040503050406030204" pitchFamily="18" charset="0"/>
              </a:rPr>
              <a:t> o </a:t>
            </a:r>
            <a:r>
              <a:rPr lang="en-US" sz="2800" b="1" dirty="0" err="1">
                <a:solidFill>
                  <a:srgbClr val="92D050"/>
                </a:solidFill>
                <a:latin typeface="Cambria" panose="02040503050406030204" pitchFamily="18" charset="0"/>
              </a:rPr>
              <a:t>gubernamental</a:t>
            </a:r>
            <a:r>
              <a:rPr lang="en-US" sz="2800" b="1" dirty="0">
                <a:solidFill>
                  <a:srgbClr val="92D050"/>
                </a:solidFill>
                <a:latin typeface="Cambria" panose="02040503050406030204" pitchFamily="18" charset="0"/>
              </a:rPr>
              <a:t>.</a:t>
            </a:r>
          </a:p>
          <a:p>
            <a:pPr algn="just">
              <a:lnSpc>
                <a:spcPts val="3920"/>
              </a:lnSpc>
            </a:pPr>
            <a:endParaRPr lang="en-US" sz="28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0380502" y="2380296"/>
            <a:ext cx="3426938" cy="4691434"/>
            <a:chOff x="0" y="0"/>
            <a:chExt cx="5711564" cy="781905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t="4395" b="4395"/>
            <a:stretch>
              <a:fillRect/>
            </a:stretch>
          </p:blipFill>
          <p:spPr>
            <a:xfrm>
              <a:off x="0" y="0"/>
              <a:ext cx="5711564" cy="7819056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292979" y="929640"/>
            <a:ext cx="12514462" cy="72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5599" dirty="0">
                <a:solidFill>
                  <a:srgbClr val="19598D"/>
                </a:solidFill>
                <a:latin typeface="Cambria" panose="02040503050406030204" pitchFamily="18" charset="0"/>
              </a:rPr>
              <a:t>La </a:t>
            </a:r>
            <a:r>
              <a:rPr lang="en-US" sz="5599" dirty="0" err="1">
                <a:solidFill>
                  <a:srgbClr val="19598D"/>
                </a:solidFill>
                <a:latin typeface="Cambria" panose="02040503050406030204" pitchFamily="18" charset="0"/>
              </a:rPr>
              <a:t>gestión</a:t>
            </a:r>
            <a:r>
              <a:rPr lang="en-US" sz="5599" dirty="0">
                <a:solidFill>
                  <a:srgbClr val="19598D"/>
                </a:solidFill>
                <a:latin typeface="Cambria" panose="02040503050406030204" pitchFamily="18" charset="0"/>
              </a:rPr>
              <a:t> de </a:t>
            </a:r>
            <a:r>
              <a:rPr lang="en-US" sz="5599" dirty="0" err="1">
                <a:solidFill>
                  <a:srgbClr val="19598D"/>
                </a:solidFill>
                <a:latin typeface="Cambria" panose="02040503050406030204" pitchFamily="18" charset="0"/>
              </a:rPr>
              <a:t>riesgos</a:t>
            </a:r>
            <a:endParaRPr lang="en-US" sz="5599" dirty="0">
              <a:solidFill>
                <a:srgbClr val="19598D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92979" y="2326957"/>
            <a:ext cx="7813114" cy="2470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20"/>
              </a:lnSpc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Más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específicamente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, la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gestión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riesgos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equilibra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el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</a:rPr>
              <a:t>apetito</a:t>
            </a:r>
            <a:r>
              <a:rPr lang="en-US" sz="2800" dirty="0">
                <a:solidFill>
                  <a:srgbClr val="00B050"/>
                </a:solidFill>
                <a:latin typeface="Cambria" panose="02040503050406030204" pitchFamily="18" charset="0"/>
              </a:rPr>
              <a:t> de </a:t>
            </a:r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</a:rPr>
              <a:t>riesgo</a:t>
            </a:r>
            <a:r>
              <a:rPr lang="en-US" sz="28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cuánto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riesgo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está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dispuesta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aceptar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) con la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capacidad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cumplir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los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objetivos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</a:rPr>
              <a:t>estratégicos</a:t>
            </a:r>
            <a:r>
              <a:rPr lang="en-US" sz="2800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</a:rPr>
              <a:t>operativos</a:t>
            </a:r>
            <a:r>
              <a:rPr lang="en-US" sz="2800" dirty="0">
                <a:solidFill>
                  <a:srgbClr val="00B050"/>
                </a:solidFill>
                <a:latin typeface="Cambria" panose="02040503050406030204" pitchFamily="18" charset="0"/>
              </a:rPr>
              <a:t> y de </a:t>
            </a:r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</a:rPr>
              <a:t>cumplimiento</a:t>
            </a:r>
            <a:r>
              <a:rPr lang="en-US" sz="28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de la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</a:rPr>
              <a:t>organización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ransition spd="med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29EAF5CF-4D79-DFFE-8AB0-7045E7D6F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7408" y="495189"/>
            <a:ext cx="2592704" cy="535531"/>
          </a:xfrm>
          <a:prstGeom prst="rect">
            <a:avLst/>
          </a:prstGeom>
          <a:solidFill>
            <a:srgbClr val="002060"/>
          </a:solidFill>
          <a:ln w="38100"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MX" sz="288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Control Interno</a:t>
            </a:r>
            <a:endParaRPr lang="es-PE" sz="288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219" name="2 Rectángulo">
            <a:extLst>
              <a:ext uri="{FF2B5EF4-FFF2-40B4-BE49-F238E27FC236}">
                <a16:creationId xmlns:a16="http://schemas.microsoft.com/office/drawing/2014/main" id="{0878C7A3-6659-130D-80BA-C99D4B1F7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582" y="1350647"/>
            <a:ext cx="9332596" cy="183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s-MX" altLang="es-MX" sz="2400" b="1" dirty="0"/>
              <a:t>Es un </a:t>
            </a:r>
            <a:r>
              <a:rPr lang="es-MX" altLang="es-MX" sz="2400" b="1" u="sng" dirty="0">
                <a:solidFill>
                  <a:srgbClr val="92D050"/>
                </a:solidFill>
              </a:rPr>
              <a:t>proceso continuo y dinámico</a:t>
            </a:r>
            <a:r>
              <a:rPr lang="es-MX" altLang="es-MX" sz="2400" b="1" dirty="0">
                <a:solidFill>
                  <a:srgbClr val="92D050"/>
                </a:solidFill>
              </a:rPr>
              <a:t> </a:t>
            </a:r>
            <a:r>
              <a:rPr lang="es-MX" altLang="es-MX" sz="2400" b="1" dirty="0"/>
              <a:t>efectuado por el titular, funcionarios y trabajadores, alcanza la totalidad de la organización y </a:t>
            </a:r>
            <a:r>
              <a:rPr lang="es-MX" altLang="es-MX" sz="2400" b="1" dirty="0">
                <a:solidFill>
                  <a:srgbClr val="92D050"/>
                </a:solidFill>
              </a:rPr>
              <a:t>es inherente a las funciones y actividades que realiza la institución. </a:t>
            </a:r>
            <a:r>
              <a:rPr lang="es-MX" altLang="es-MX" sz="2400" b="1" dirty="0"/>
              <a:t>No existe una formalidad administrativa.</a:t>
            </a: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8DB6E82A-D049-769B-080E-3D0603252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2090" y="3173155"/>
            <a:ext cx="2821306" cy="86793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MX" sz="1680" b="1" dirty="0">
                <a:latin typeface="+mn-lt"/>
              </a:rPr>
              <a:t>No existe o no se ha formalizado adecuadamente esta estructura</a:t>
            </a:r>
            <a:endParaRPr lang="es-PE" sz="1680" b="1" dirty="0">
              <a:latin typeface="+mn-lt"/>
            </a:endParaRPr>
          </a:p>
        </p:txBody>
      </p:sp>
      <p:sp>
        <p:nvSpPr>
          <p:cNvPr id="25" name="24 Flecha doblada hacia arriba">
            <a:extLst>
              <a:ext uri="{FF2B5EF4-FFF2-40B4-BE49-F238E27FC236}">
                <a16:creationId xmlns:a16="http://schemas.microsoft.com/office/drawing/2014/main" id="{B58CE385-AB9D-7FC1-17CE-7744B5FDC05B}"/>
              </a:ext>
            </a:extLst>
          </p:cNvPr>
          <p:cNvSpPr/>
          <p:nvPr/>
        </p:nvSpPr>
        <p:spPr>
          <a:xfrm rot="10800000">
            <a:off x="8180072" y="3596640"/>
            <a:ext cx="819150" cy="518160"/>
          </a:xfrm>
          <a:prstGeom prst="bentUpArrow">
            <a:avLst>
              <a:gd name="adj1" fmla="val 0"/>
              <a:gd name="adj2" fmla="val 25000"/>
              <a:gd name="adj3" fmla="val 23310"/>
            </a:avLst>
          </a:prstGeom>
          <a:solidFill>
            <a:srgbClr val="C0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PE" sz="216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27 Rectángulo">
            <a:extLst>
              <a:ext uri="{FF2B5EF4-FFF2-40B4-BE49-F238E27FC236}">
                <a16:creationId xmlns:a16="http://schemas.microsoft.com/office/drawing/2014/main" id="{CF7D5314-5568-2A9C-6F00-2F1ABCAF2F5A}"/>
              </a:ext>
            </a:extLst>
          </p:cNvPr>
          <p:cNvSpPr/>
          <p:nvPr/>
        </p:nvSpPr>
        <p:spPr>
          <a:xfrm>
            <a:off x="5160646" y="4091942"/>
            <a:ext cx="2042160" cy="4396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s-PE" sz="2160" b="1" dirty="0"/>
              <a:t>Aprobaciones</a:t>
            </a:r>
          </a:p>
        </p:txBody>
      </p:sp>
      <p:sp>
        <p:nvSpPr>
          <p:cNvPr id="29" name="28 Rectángulo">
            <a:extLst>
              <a:ext uri="{FF2B5EF4-FFF2-40B4-BE49-F238E27FC236}">
                <a16:creationId xmlns:a16="http://schemas.microsoft.com/office/drawing/2014/main" id="{6748DEB0-D07D-5E8E-7A11-A9D960908571}"/>
              </a:ext>
            </a:extLst>
          </p:cNvPr>
          <p:cNvSpPr/>
          <p:nvPr/>
        </p:nvSpPr>
        <p:spPr>
          <a:xfrm>
            <a:off x="2724152" y="3638551"/>
            <a:ext cx="2305050" cy="4396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s-PE" sz="2160" b="1" dirty="0"/>
              <a:t>Autorizaciones</a:t>
            </a:r>
          </a:p>
        </p:txBody>
      </p:sp>
      <p:sp>
        <p:nvSpPr>
          <p:cNvPr id="31" name="30 Rectángulo">
            <a:extLst>
              <a:ext uri="{FF2B5EF4-FFF2-40B4-BE49-F238E27FC236}">
                <a16:creationId xmlns:a16="http://schemas.microsoft.com/office/drawing/2014/main" id="{8E2D60A2-1CBB-D18C-127C-B5EA04993274}"/>
              </a:ext>
            </a:extLst>
          </p:cNvPr>
          <p:cNvSpPr/>
          <p:nvPr/>
        </p:nvSpPr>
        <p:spPr>
          <a:xfrm>
            <a:off x="5551172" y="5583557"/>
            <a:ext cx="3800476" cy="4396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s-PE" sz="2160" b="1" dirty="0"/>
              <a:t>Segregación de funciones</a:t>
            </a:r>
          </a:p>
        </p:txBody>
      </p:sp>
      <p:sp>
        <p:nvSpPr>
          <p:cNvPr id="32" name="31 Rectángulo">
            <a:extLst>
              <a:ext uri="{FF2B5EF4-FFF2-40B4-BE49-F238E27FC236}">
                <a16:creationId xmlns:a16="http://schemas.microsoft.com/office/drawing/2014/main" id="{C226777C-1148-F7B6-88D0-E471008B9345}"/>
              </a:ext>
            </a:extLst>
          </p:cNvPr>
          <p:cNvSpPr/>
          <p:nvPr/>
        </p:nvSpPr>
        <p:spPr>
          <a:xfrm>
            <a:off x="4438650" y="7004687"/>
            <a:ext cx="2425066" cy="4396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s-PE" sz="2160" b="1" dirty="0"/>
              <a:t>Procedimientos</a:t>
            </a:r>
          </a:p>
        </p:txBody>
      </p:sp>
      <p:sp>
        <p:nvSpPr>
          <p:cNvPr id="33" name="32 Rectángulo">
            <a:extLst>
              <a:ext uri="{FF2B5EF4-FFF2-40B4-BE49-F238E27FC236}">
                <a16:creationId xmlns:a16="http://schemas.microsoft.com/office/drawing/2014/main" id="{4F30B777-EED5-9F9B-42B5-073DC0B42BAC}"/>
              </a:ext>
            </a:extLst>
          </p:cNvPr>
          <p:cNvSpPr/>
          <p:nvPr/>
        </p:nvSpPr>
        <p:spPr>
          <a:xfrm>
            <a:off x="9102092" y="6888482"/>
            <a:ext cx="2040256" cy="4396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s-PE" sz="2160" b="1" dirty="0"/>
              <a:t>Planeamiento</a:t>
            </a:r>
          </a:p>
        </p:txBody>
      </p:sp>
      <p:sp>
        <p:nvSpPr>
          <p:cNvPr id="34" name="33 Rectángulo">
            <a:extLst>
              <a:ext uri="{FF2B5EF4-FFF2-40B4-BE49-F238E27FC236}">
                <a16:creationId xmlns:a16="http://schemas.microsoft.com/office/drawing/2014/main" id="{7F213048-59DA-DD0E-729C-178B3F4C139E}"/>
              </a:ext>
            </a:extLst>
          </p:cNvPr>
          <p:cNvSpPr/>
          <p:nvPr/>
        </p:nvSpPr>
        <p:spPr>
          <a:xfrm>
            <a:off x="3543302" y="5065397"/>
            <a:ext cx="2040256" cy="4396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s-PE" sz="2160" b="1" dirty="0"/>
              <a:t>Conciliaciones</a:t>
            </a:r>
          </a:p>
        </p:txBody>
      </p:sp>
      <p:sp>
        <p:nvSpPr>
          <p:cNvPr id="35" name="34 Rectángulo">
            <a:extLst>
              <a:ext uri="{FF2B5EF4-FFF2-40B4-BE49-F238E27FC236}">
                <a16:creationId xmlns:a16="http://schemas.microsoft.com/office/drawing/2014/main" id="{458C2CC4-114C-8AF5-61AF-ADF35D761044}"/>
              </a:ext>
            </a:extLst>
          </p:cNvPr>
          <p:cNvSpPr/>
          <p:nvPr/>
        </p:nvSpPr>
        <p:spPr>
          <a:xfrm>
            <a:off x="9542146" y="5541647"/>
            <a:ext cx="2040254" cy="4396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s-PE" sz="2160" b="1" dirty="0"/>
              <a:t>Inventarios</a:t>
            </a:r>
          </a:p>
        </p:txBody>
      </p:sp>
      <p:sp>
        <p:nvSpPr>
          <p:cNvPr id="36" name="35 Rectángulo">
            <a:extLst>
              <a:ext uri="{FF2B5EF4-FFF2-40B4-BE49-F238E27FC236}">
                <a16:creationId xmlns:a16="http://schemas.microsoft.com/office/drawing/2014/main" id="{64DA4CDD-59AD-E705-7DCD-088A4629D2C1}"/>
              </a:ext>
            </a:extLst>
          </p:cNvPr>
          <p:cNvSpPr/>
          <p:nvPr/>
        </p:nvSpPr>
        <p:spPr>
          <a:xfrm>
            <a:off x="3773806" y="6217921"/>
            <a:ext cx="2040254" cy="4396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s-PE" sz="2160" b="1" dirty="0"/>
              <a:t>Evaluaciones</a:t>
            </a:r>
          </a:p>
        </p:txBody>
      </p:sp>
      <p:sp>
        <p:nvSpPr>
          <p:cNvPr id="37" name="36 Rectángulo">
            <a:extLst>
              <a:ext uri="{FF2B5EF4-FFF2-40B4-BE49-F238E27FC236}">
                <a16:creationId xmlns:a16="http://schemas.microsoft.com/office/drawing/2014/main" id="{706B808A-92CD-CBA3-EAC4-3299B42E5058}"/>
              </a:ext>
            </a:extLst>
          </p:cNvPr>
          <p:cNvSpPr/>
          <p:nvPr/>
        </p:nvSpPr>
        <p:spPr>
          <a:xfrm>
            <a:off x="6837046" y="4613911"/>
            <a:ext cx="2040254" cy="4396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s-PE" sz="2160" b="1" dirty="0"/>
              <a:t>Supervisión</a:t>
            </a:r>
          </a:p>
        </p:txBody>
      </p:sp>
      <p:sp>
        <p:nvSpPr>
          <p:cNvPr id="39" name="38 Rectángulo">
            <a:extLst>
              <a:ext uri="{FF2B5EF4-FFF2-40B4-BE49-F238E27FC236}">
                <a16:creationId xmlns:a16="http://schemas.microsoft.com/office/drawing/2014/main" id="{C8C5CE67-7FA4-7C31-3EFE-40EB7911294B}"/>
              </a:ext>
            </a:extLst>
          </p:cNvPr>
          <p:cNvSpPr/>
          <p:nvPr/>
        </p:nvSpPr>
        <p:spPr>
          <a:xfrm>
            <a:off x="6217922" y="3164207"/>
            <a:ext cx="2040256" cy="4396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s-PE" sz="2160" b="1" dirty="0"/>
              <a:t>Reportes</a:t>
            </a:r>
          </a:p>
        </p:txBody>
      </p:sp>
      <p:sp>
        <p:nvSpPr>
          <p:cNvPr id="40" name="39 Rectángulo">
            <a:extLst>
              <a:ext uri="{FF2B5EF4-FFF2-40B4-BE49-F238E27FC236}">
                <a16:creationId xmlns:a16="http://schemas.microsoft.com/office/drawing/2014/main" id="{2D64153F-95C2-1CA6-C2B9-5ED3B887DDCA}"/>
              </a:ext>
            </a:extLst>
          </p:cNvPr>
          <p:cNvSpPr/>
          <p:nvPr/>
        </p:nvSpPr>
        <p:spPr>
          <a:xfrm>
            <a:off x="9597392" y="4362451"/>
            <a:ext cx="2040256" cy="4396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s-PE" sz="2160" b="1" dirty="0"/>
              <a:t>Políticas</a:t>
            </a:r>
          </a:p>
        </p:txBody>
      </p:sp>
      <p:sp>
        <p:nvSpPr>
          <p:cNvPr id="41" name="40 Rectángulo">
            <a:extLst>
              <a:ext uri="{FF2B5EF4-FFF2-40B4-BE49-F238E27FC236}">
                <a16:creationId xmlns:a16="http://schemas.microsoft.com/office/drawing/2014/main" id="{0C4D58EA-11F6-33BE-E297-E49A84E60BAE}"/>
              </a:ext>
            </a:extLst>
          </p:cNvPr>
          <p:cNvSpPr/>
          <p:nvPr/>
        </p:nvSpPr>
        <p:spPr>
          <a:xfrm>
            <a:off x="6614162" y="6501767"/>
            <a:ext cx="2040256" cy="4396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s-PE" sz="2160" b="1" dirty="0"/>
              <a:t>Registro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846ABB-4ACB-2E2D-CD85-24C4EFE59BFE}"/>
              </a:ext>
            </a:extLst>
          </p:cNvPr>
          <p:cNvSpPr txBox="1"/>
          <p:nvPr/>
        </p:nvSpPr>
        <p:spPr>
          <a:xfrm>
            <a:off x="1910442" y="1159328"/>
            <a:ext cx="9225643" cy="649408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Agenda:</a:t>
            </a:r>
          </a:p>
          <a:p>
            <a:endParaRPr lang="es-MX" sz="2400" b="1" dirty="0">
              <a:latin typeface="Cambria" panose="02040503050406030204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s-MX" sz="2400" b="1" dirty="0">
                <a:latin typeface="Cambria" panose="02040503050406030204" pitchFamily="18" charset="0"/>
              </a:rPr>
              <a:t>Contexto Actual</a:t>
            </a:r>
          </a:p>
          <a:p>
            <a:pPr marL="342900" indent="-342900">
              <a:buFont typeface="Wingdings" pitchFamily="2" charset="2"/>
              <a:buChar char="q"/>
            </a:pPr>
            <a:endParaRPr lang="es-MX" sz="2400" b="1" dirty="0">
              <a:latin typeface="Cambria" panose="02040503050406030204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s-MX" sz="2400" b="1" dirty="0">
                <a:latin typeface="Cambria" panose="02040503050406030204" pitchFamily="18" charset="0"/>
              </a:rPr>
              <a:t>Fundamentos de Gestión Pública y su relación con el Control Interno y Riesgos</a:t>
            </a:r>
          </a:p>
          <a:p>
            <a:pPr marL="342900" indent="-342900">
              <a:buFont typeface="Wingdings" pitchFamily="2" charset="2"/>
              <a:buChar char="q"/>
            </a:pPr>
            <a:endParaRPr lang="es-MX" sz="2400" b="1" dirty="0">
              <a:latin typeface="Cambria" panose="02040503050406030204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s-MX" sz="2400" b="1" dirty="0">
                <a:latin typeface="Cambria" panose="02040503050406030204" pitchFamily="18" charset="0"/>
              </a:rPr>
              <a:t>¿Cómo he implementado la Gestión de Riesgos en mi Organización?</a:t>
            </a:r>
          </a:p>
          <a:p>
            <a:pPr marL="342900" indent="-342900">
              <a:buFont typeface="Wingdings" pitchFamily="2" charset="2"/>
              <a:buChar char="q"/>
            </a:pPr>
            <a:endParaRPr lang="es-MX" sz="2400" b="1" dirty="0">
              <a:latin typeface="Cambria" panose="02040503050406030204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s-MX" sz="2400" b="1" dirty="0">
                <a:latin typeface="Cambria" panose="02040503050406030204" pitchFamily="18" charset="0"/>
              </a:rPr>
              <a:t>Herramientas y Procesos de Gestión Efectiva</a:t>
            </a:r>
          </a:p>
          <a:p>
            <a:pPr marL="342900" indent="-342900">
              <a:buFont typeface="Wingdings" pitchFamily="2" charset="2"/>
              <a:buChar char="q"/>
            </a:pPr>
            <a:endParaRPr lang="es-MX" sz="2400" b="1" dirty="0">
              <a:latin typeface="Cambria" panose="02040503050406030204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s-MX" sz="2400" b="1" dirty="0">
                <a:latin typeface="Cambria" panose="02040503050406030204" pitchFamily="18" charset="0"/>
              </a:rPr>
              <a:t>Mejores Prácticas</a:t>
            </a:r>
          </a:p>
          <a:p>
            <a:pPr marL="342900" indent="-342900">
              <a:buFont typeface="Wingdings" pitchFamily="2" charset="2"/>
              <a:buChar char="q"/>
            </a:pPr>
            <a:endParaRPr lang="es-MX" sz="2400" b="1" dirty="0">
              <a:latin typeface="Cambria" panose="02040503050406030204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s-MX" sz="2400" b="1" dirty="0">
                <a:latin typeface="Cambria" panose="02040503050406030204" pitchFamily="18" charset="0"/>
              </a:rPr>
              <a:t>Plan de Control de Riesgos</a:t>
            </a:r>
          </a:p>
          <a:p>
            <a:endParaRPr lang="es-MX" sz="2400" dirty="0">
              <a:latin typeface="Cambria" panose="02040503050406030204" pitchFamily="18" charset="0"/>
            </a:endParaRPr>
          </a:p>
          <a:p>
            <a:endParaRPr lang="es-MX" sz="2400" dirty="0">
              <a:latin typeface="Cambria" panose="02040503050406030204" pitchFamily="18" charset="0"/>
            </a:endParaRPr>
          </a:p>
        </p:txBody>
      </p:sp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A9396988-C52B-5355-0B77-DE1AF6DAC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170" cy="100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641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57969" y="521426"/>
            <a:ext cx="12514462" cy="72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5599" dirty="0">
                <a:solidFill>
                  <a:srgbClr val="00B050"/>
                </a:solidFill>
                <a:latin typeface="Cambria" panose="02040503050406030204" pitchFamily="18" charset="0"/>
              </a:rPr>
              <a:t>Marcos de </a:t>
            </a:r>
            <a:r>
              <a:rPr lang="en-US" sz="5599" dirty="0" err="1">
                <a:solidFill>
                  <a:srgbClr val="00B050"/>
                </a:solidFill>
                <a:latin typeface="Cambria" panose="02040503050406030204" pitchFamily="18" charset="0"/>
              </a:rPr>
              <a:t>gestión</a:t>
            </a:r>
            <a:r>
              <a:rPr lang="en-US" sz="5599" dirty="0">
                <a:solidFill>
                  <a:srgbClr val="00B050"/>
                </a:solidFill>
                <a:latin typeface="Cambria" panose="02040503050406030204" pitchFamily="18" charset="0"/>
              </a:rPr>
              <a:t> de </a:t>
            </a:r>
            <a:r>
              <a:rPr lang="en-US" sz="5599" dirty="0" err="1">
                <a:solidFill>
                  <a:srgbClr val="00B050"/>
                </a:solidFill>
                <a:latin typeface="Cambria" panose="02040503050406030204" pitchFamily="18" charset="0"/>
              </a:rPr>
              <a:t>riesgos</a:t>
            </a:r>
            <a:endParaRPr lang="en-US" sz="5599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9" name="TextBox 7">
            <a:extLst>
              <a:ext uri="{FF2B5EF4-FFF2-40B4-BE49-F238E27FC236}">
                <a16:creationId xmlns:a16="http://schemas.microsoft.com/office/drawing/2014/main" id="{8B9FC087-E39D-8AAA-4380-C29D3C2703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0548076"/>
              </p:ext>
            </p:extLst>
          </p:nvPr>
        </p:nvGraphicFramePr>
        <p:xfrm>
          <a:off x="244928" y="1469571"/>
          <a:ext cx="13862957" cy="6368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54C61A-A42B-0FEA-4F1F-20281C3DD1CF}"/>
              </a:ext>
            </a:extLst>
          </p:cNvPr>
          <p:cNvSpPr txBox="1"/>
          <p:nvPr/>
        </p:nvSpPr>
        <p:spPr>
          <a:xfrm>
            <a:off x="791745" y="3416219"/>
            <a:ext cx="7202532" cy="1397162"/>
          </a:xfrm>
          <a:prstGeom prst="rect">
            <a:avLst/>
          </a:prstGeom>
        </p:spPr>
        <p:txBody>
          <a:bodyPr vert="horz" lIns="109728" tIns="54864" rIns="109728" bIns="54864" rtlCol="0">
            <a:normAutofit lnSpcReduction="10000"/>
          </a:bodyPr>
          <a:lstStyle/>
          <a:p>
            <a:pPr marL="182880" lvl="1">
              <a:lnSpc>
                <a:spcPct val="90000"/>
              </a:lnSpc>
              <a:spcAft>
                <a:spcPts val="720"/>
              </a:spcAft>
            </a:pP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Apple Color Emoji" pitchFamily="2" charset="0"/>
              </a:rPr>
              <a:t>¿CÓMO HE IMPLEMENTADO LA GESTIÓN DE RIESGOS EN MI ORGANIZACIÓN?</a:t>
            </a:r>
          </a:p>
        </p:txBody>
      </p:sp>
      <p:pic>
        <p:nvPicPr>
          <p:cNvPr id="6" name="Picture 4" descr="Persona sosteniendo una pieza de rompecabezas">
            <a:extLst>
              <a:ext uri="{FF2B5EF4-FFF2-40B4-BE49-F238E27FC236}">
                <a16:creationId xmlns:a16="http://schemas.microsoft.com/office/drawing/2014/main" id="{5027FE93-64AF-BE4C-DEA0-C22BBECA35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02" r="25176" b="-1"/>
          <a:stretch/>
        </p:blipFill>
        <p:spPr>
          <a:xfrm>
            <a:off x="8639328" y="12"/>
            <a:ext cx="5991072" cy="822958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21039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029" y="409848"/>
            <a:ext cx="7202532" cy="1794510"/>
          </a:xfrm>
        </p:spPr>
        <p:txBody>
          <a:bodyPr>
            <a:normAutofit fontScale="90000"/>
          </a:bodyPr>
          <a:lstStyle/>
          <a:p>
            <a:r>
              <a:rPr lang="es-MX" sz="4080" b="1" dirty="0">
                <a:solidFill>
                  <a:srgbClr val="00B050"/>
                </a:solidFill>
                <a:latin typeface="Cambria" panose="02040503050406030204" pitchFamily="18" charset="0"/>
              </a:rPr>
              <a:t>Tratar la administración del riesgo como herramienta estratégica</a:t>
            </a:r>
            <a:endParaRPr lang="es-MX" sz="4080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FE12CD-546D-75F1-6BB2-BB6985E395F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2505" r="23815"/>
          <a:stretch/>
        </p:blipFill>
        <p:spPr>
          <a:xfrm>
            <a:off x="10874828" y="12"/>
            <a:ext cx="3755571" cy="8229588"/>
          </a:xfrm>
          <a:prstGeom prst="rect">
            <a:avLst/>
          </a:prstGeom>
          <a:effectLst/>
        </p:spPr>
      </p:pic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4579236"/>
              </p:ext>
            </p:extLst>
          </p:nvPr>
        </p:nvGraphicFramePr>
        <p:xfrm>
          <a:off x="212271" y="2204358"/>
          <a:ext cx="10205358" cy="5156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07930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235" y="1121077"/>
            <a:ext cx="11832350" cy="668527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120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886176" y="242200"/>
            <a:ext cx="7922323" cy="6832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840" b="1" dirty="0">
                <a:solidFill>
                  <a:schemeClr val="bg1"/>
                </a:solidFill>
                <a:latin typeface="Cambria" panose="02040503050406030204" pitchFamily="18" charset="0"/>
              </a:rPr>
              <a:t>Riesgo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305894" y="2369972"/>
            <a:ext cx="12610768" cy="16435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3360" dirty="0">
                <a:latin typeface="Cambria" panose="02040503050406030204" pitchFamily="18" charset="0"/>
              </a:rPr>
              <a:t>Un Riesgo es un hecho, una acción o una omisión que podría afectar  negativamente  la capacidad de una organización de lograr sus objetivos y ejecutar sus estrategias con acierto.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224339" y="1154466"/>
            <a:ext cx="8773878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280" b="1" dirty="0">
                <a:latin typeface="Cambria" panose="02040503050406030204" pitchFamily="18" charset="0"/>
              </a:rPr>
              <a:t>Riesgo= ¿Qué puede fallar?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513177" y="4324142"/>
            <a:ext cx="7604045" cy="7571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4320" b="1" dirty="0">
                <a:latin typeface="Cambria" panose="02040503050406030204" pitchFamily="18" charset="0"/>
              </a:rPr>
              <a:t>Probabilidad-Impacto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234616" y="6133496"/>
            <a:ext cx="9763601" cy="14219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s-MX" sz="2880" b="1" i="1" dirty="0">
                <a:solidFill>
                  <a:schemeClr val="bg1"/>
                </a:solidFill>
                <a:latin typeface="Cambria" panose="02040503050406030204" pitchFamily="18" charset="0"/>
              </a:rPr>
              <a:t>El Riesgo no desaparece por más que exista un control. El control sólo reduce el impacto o probabilidad de ocurrencia de un riesgo</a:t>
            </a:r>
          </a:p>
        </p:txBody>
      </p:sp>
    </p:spTree>
    <p:extLst>
      <p:ext uri="{BB962C8B-B14F-4D97-AF65-F5344CB8AC3E}">
        <p14:creationId xmlns:p14="http://schemas.microsoft.com/office/powerpoint/2010/main" val="1041268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0CBC9B-B9D8-4651-79C9-353F0219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37765" r="-1" b="-1"/>
          <a:stretch/>
        </p:blipFill>
        <p:spPr>
          <a:xfrm>
            <a:off x="10319657" y="12"/>
            <a:ext cx="4354096" cy="8229588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1550649" y="25608"/>
            <a:ext cx="5764363" cy="930824"/>
          </a:xfrm>
          <a:prstGeom prst="rect">
            <a:avLst/>
          </a:prstGeom>
        </p:spPr>
        <p:txBody>
          <a:bodyPr vert="horz" lIns="109728" tIns="54864" rIns="109728" bIns="54864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+mj-ea"/>
                <a:cs typeface="+mj-cs"/>
              </a:rPr>
              <a:t>Preguntas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+mj-ea"/>
                <a:cs typeface="+mj-cs"/>
              </a:rPr>
              <a:t> a responder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540427518"/>
              </p:ext>
            </p:extLst>
          </p:nvPr>
        </p:nvGraphicFramePr>
        <p:xfrm>
          <a:off x="258679" y="1453243"/>
          <a:ext cx="13130750" cy="6319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8997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378CB56-A6A0-463B-9F1B-3BCECC15A440}"/>
              </a:ext>
            </a:extLst>
          </p:cNvPr>
          <p:cNvSpPr/>
          <p:nvPr/>
        </p:nvSpPr>
        <p:spPr>
          <a:xfrm flipV="1">
            <a:off x="517085" y="1260581"/>
            <a:ext cx="13032187" cy="54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160" dirty="0">
              <a:latin typeface="Cambria" panose="020405030504060302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A9FBB35-7ED4-44E4-B1E1-A87D04F92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95" t="36533" r="37541" b="32383"/>
          <a:stretch/>
        </p:blipFill>
        <p:spPr>
          <a:xfrm>
            <a:off x="3288029" y="2435011"/>
            <a:ext cx="4756618" cy="3989225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7" name="14 Rectángulo">
            <a:extLst>
              <a:ext uri="{FF2B5EF4-FFF2-40B4-BE49-F238E27FC236}">
                <a16:creationId xmlns:a16="http://schemas.microsoft.com/office/drawing/2014/main" id="{DE25D889-798E-4F2A-A36F-AE57C7262A25}"/>
              </a:ext>
            </a:extLst>
          </p:cNvPr>
          <p:cNvSpPr/>
          <p:nvPr/>
        </p:nvSpPr>
        <p:spPr>
          <a:xfrm>
            <a:off x="449249" y="1583737"/>
            <a:ext cx="6012511" cy="717583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880" dirty="0">
                <a:solidFill>
                  <a:schemeClr val="tx1"/>
                </a:solidFill>
                <a:latin typeface="Cambria" panose="02040503050406030204" pitchFamily="18" charset="0"/>
              </a:rPr>
              <a:t>Administración de riesgos</a:t>
            </a:r>
          </a:p>
        </p:txBody>
      </p:sp>
      <p:sp>
        <p:nvSpPr>
          <p:cNvPr id="3" name="Rectángulo: esquina doblada 2">
            <a:extLst>
              <a:ext uri="{FF2B5EF4-FFF2-40B4-BE49-F238E27FC236}">
                <a16:creationId xmlns:a16="http://schemas.microsoft.com/office/drawing/2014/main" id="{9F584C4E-9826-477E-9CF2-1E7065FC464A}"/>
              </a:ext>
            </a:extLst>
          </p:cNvPr>
          <p:cNvSpPr/>
          <p:nvPr/>
        </p:nvSpPr>
        <p:spPr>
          <a:xfrm>
            <a:off x="246058" y="2966350"/>
            <a:ext cx="2619805" cy="4241735"/>
          </a:xfrm>
          <a:prstGeom prst="foldedCorner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160" b="1" dirty="0">
                <a:solidFill>
                  <a:schemeClr val="bg1"/>
                </a:solidFill>
                <a:latin typeface="Cambria" panose="02040503050406030204" pitchFamily="18" charset="0"/>
              </a:rPr>
              <a:t>La entidad debe identificar y evaluar los riesgos con el fin de establecer las acciones de control para su administración</a:t>
            </a:r>
            <a:endParaRPr lang="es-MX" sz="216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1C9C92E8-D094-40A7-966B-C497BB7D3575}"/>
              </a:ext>
            </a:extLst>
          </p:cNvPr>
          <p:cNvGrpSpPr>
            <a:grpSpLocks/>
          </p:cNvGrpSpPr>
          <p:nvPr/>
        </p:nvGrpSpPr>
        <p:grpSpPr bwMode="auto">
          <a:xfrm>
            <a:off x="8168642" y="1935914"/>
            <a:ext cx="5951825" cy="4790398"/>
            <a:chOff x="1701" y="5127"/>
            <a:chExt cx="8640" cy="3423"/>
          </a:xfrm>
        </p:grpSpPr>
        <p:sp>
          <p:nvSpPr>
            <p:cNvPr id="9" name="AutoShape 2">
              <a:extLst>
                <a:ext uri="{FF2B5EF4-FFF2-40B4-BE49-F238E27FC236}">
                  <a16:creationId xmlns:a16="http://schemas.microsoft.com/office/drawing/2014/main" id="{53454A21-D94C-435F-886A-0736E3A61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" y="8010"/>
              <a:ext cx="2880" cy="54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 fontAlgn="base">
                <a:spcBef>
                  <a:spcPct val="0"/>
                </a:spcBef>
                <a:spcAft>
                  <a:spcPct val="0"/>
                </a:spcAft>
              </a:pPr>
              <a:endParaRPr lang="en-US" sz="1680">
                <a:latin typeface="Cambria" panose="02040503050406030204" pitchFamily="18" charset="0"/>
              </a:endParaRPr>
            </a:p>
          </p:txBody>
        </p:sp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A648C33D-0DD5-484A-B54B-694AE802F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1" y="7291"/>
              <a:ext cx="3420" cy="54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 fontAlgn="base">
                <a:spcBef>
                  <a:spcPct val="0"/>
                </a:spcBef>
                <a:spcAft>
                  <a:spcPct val="0"/>
                </a:spcAft>
              </a:pPr>
              <a:endParaRPr lang="en-US" sz="1680">
                <a:latin typeface="Cambria" panose="02040503050406030204" pitchFamily="18" charset="0"/>
              </a:endParaRPr>
            </a:p>
          </p:txBody>
        </p:sp>
        <p:sp>
          <p:nvSpPr>
            <p:cNvPr id="11" name="AutoShape 4">
              <a:extLst>
                <a:ext uri="{FF2B5EF4-FFF2-40B4-BE49-F238E27FC236}">
                  <a16:creationId xmlns:a16="http://schemas.microsoft.com/office/drawing/2014/main" id="{0D4F8D44-C78F-441E-924C-BE07A6270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1" y="6571"/>
              <a:ext cx="3420" cy="54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 fontAlgn="base">
                <a:spcBef>
                  <a:spcPct val="0"/>
                </a:spcBef>
                <a:spcAft>
                  <a:spcPct val="0"/>
                </a:spcAft>
              </a:pPr>
              <a:endParaRPr lang="en-US" sz="1680">
                <a:latin typeface="Cambria" panose="02040503050406030204" pitchFamily="18" charset="0"/>
              </a:endParaRPr>
            </a:p>
          </p:txBody>
        </p:sp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A9A9D357-BB50-4487-ABAA-F6F84758A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" y="5851"/>
              <a:ext cx="4140" cy="54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 fontAlgn="base">
                <a:spcBef>
                  <a:spcPct val="0"/>
                </a:spcBef>
                <a:spcAft>
                  <a:spcPct val="0"/>
                </a:spcAft>
              </a:pPr>
              <a:endParaRPr lang="en-US" sz="1680">
                <a:latin typeface="Cambria" panose="02040503050406030204" pitchFamily="18" charset="0"/>
              </a:endParaRPr>
            </a:p>
          </p:txBody>
        </p:sp>
        <p:sp>
          <p:nvSpPr>
            <p:cNvPr id="13" name="AutoShape 6">
              <a:extLst>
                <a:ext uri="{FF2B5EF4-FFF2-40B4-BE49-F238E27FC236}">
                  <a16:creationId xmlns:a16="http://schemas.microsoft.com/office/drawing/2014/main" id="{8AC1695B-C5D4-41B5-A7BA-969767343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" y="5127"/>
              <a:ext cx="4860" cy="54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 fontAlgn="base">
                <a:spcBef>
                  <a:spcPct val="0"/>
                </a:spcBef>
                <a:spcAft>
                  <a:spcPct val="0"/>
                </a:spcAft>
              </a:pPr>
              <a:endParaRPr lang="en-US" sz="1680" dirty="0">
                <a:latin typeface="Cambria" panose="02040503050406030204" pitchFamily="18" charset="0"/>
              </a:endParaRPr>
            </a:p>
          </p:txBody>
        </p:sp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D80CB73A-8F92-4636-9013-E903678CA2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1" y="5127"/>
              <a:ext cx="4860" cy="3420"/>
              <a:chOff x="5481" y="10334"/>
              <a:chExt cx="4860" cy="3420"/>
            </a:xfrm>
          </p:grpSpPr>
          <p:sp>
            <p:nvSpPr>
              <p:cNvPr id="20" name="AutoShape 8">
                <a:extLst>
                  <a:ext uri="{FF2B5EF4-FFF2-40B4-BE49-F238E27FC236}">
                    <a16:creationId xmlns:a16="http://schemas.microsoft.com/office/drawing/2014/main" id="{97364AE3-0F9F-419E-B556-34414FB9C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1" y="10334"/>
                <a:ext cx="4860" cy="54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defTabSz="1097280" fontAlgn="base">
                  <a:spcBef>
                    <a:spcPct val="0"/>
                  </a:spcBef>
                  <a:spcAft>
                    <a:spcPts val="720"/>
                  </a:spcAft>
                </a:pPr>
                <a:r>
                  <a:rPr lang="es-ES" sz="1920" b="1" dirty="0">
                    <a:latin typeface="Cambria" panose="02040503050406030204" pitchFamily="18" charset="0"/>
                  </a:rPr>
                  <a:t>Establecer objetivos</a:t>
                </a:r>
              </a:p>
              <a:p>
                <a:pPr defTabSz="109728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80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21" name="AutoShape 9">
                <a:extLst>
                  <a:ext uri="{FF2B5EF4-FFF2-40B4-BE49-F238E27FC236}">
                    <a16:creationId xmlns:a16="http://schemas.microsoft.com/office/drawing/2014/main" id="{311E0BF7-DBF9-4A34-8F93-34830C6E3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1" y="11054"/>
                <a:ext cx="4860" cy="54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defTabSz="1097280" fontAlgn="base">
                  <a:spcBef>
                    <a:spcPct val="0"/>
                  </a:spcBef>
                  <a:spcAft>
                    <a:spcPts val="720"/>
                  </a:spcAft>
                </a:pPr>
                <a:r>
                  <a:rPr lang="es-ES" sz="1920" b="1" dirty="0">
                    <a:latin typeface="Cambria" panose="02040503050406030204" pitchFamily="18" charset="0"/>
                  </a:rPr>
                  <a:t>Identificar Riesgos</a:t>
                </a:r>
              </a:p>
              <a:p>
                <a:pPr defTabSz="109728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80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22" name="AutoShape 10">
                <a:extLst>
                  <a:ext uri="{FF2B5EF4-FFF2-40B4-BE49-F238E27FC236}">
                    <a16:creationId xmlns:a16="http://schemas.microsoft.com/office/drawing/2014/main" id="{2F689AAC-FD04-4AF4-806A-1019E91AF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1" y="11774"/>
                <a:ext cx="4860" cy="54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defTabSz="1097280" fontAlgn="base">
                  <a:spcBef>
                    <a:spcPct val="0"/>
                  </a:spcBef>
                  <a:spcAft>
                    <a:spcPts val="1200"/>
                  </a:spcAft>
                </a:pPr>
                <a:r>
                  <a:rPr lang="en-US" sz="1920" b="1" dirty="0" err="1">
                    <a:latin typeface="Cambria" panose="02040503050406030204" pitchFamily="18" charset="0"/>
                  </a:rPr>
                  <a:t>Medir</a:t>
                </a:r>
                <a:r>
                  <a:rPr lang="en-US" sz="1920" b="1" dirty="0">
                    <a:latin typeface="Cambria" panose="02040503050406030204" pitchFamily="18" charset="0"/>
                  </a:rPr>
                  <a:t> y </a:t>
                </a:r>
                <a:r>
                  <a:rPr lang="en-US" sz="1920" b="1" dirty="0" err="1">
                    <a:latin typeface="Cambria" panose="02040503050406030204" pitchFamily="18" charset="0"/>
                  </a:rPr>
                  <a:t>Analizar</a:t>
                </a:r>
                <a:endParaRPr lang="en-US" sz="1920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23" name="AutoShape 11">
                <a:extLst>
                  <a:ext uri="{FF2B5EF4-FFF2-40B4-BE49-F238E27FC236}">
                    <a16:creationId xmlns:a16="http://schemas.microsoft.com/office/drawing/2014/main" id="{33ED4769-BB03-43C9-9A4F-4C6B5B102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1" y="12494"/>
                <a:ext cx="4860" cy="54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algn="just" defTabSz="1097280" fontAlgn="base">
                  <a:spcBef>
                    <a:spcPct val="0"/>
                  </a:spcBef>
                  <a:spcAft>
                    <a:spcPts val="1200"/>
                  </a:spcAft>
                </a:pPr>
                <a:r>
                  <a:rPr lang="en-US" sz="1920" b="1" dirty="0" err="1">
                    <a:latin typeface="Cambria" panose="02040503050406030204" pitchFamily="18" charset="0"/>
                  </a:rPr>
                  <a:t>Implementar</a:t>
                </a:r>
                <a:r>
                  <a:rPr lang="en-US" sz="1920" b="1" dirty="0">
                    <a:latin typeface="Cambria" panose="02040503050406030204" pitchFamily="18" charset="0"/>
                  </a:rPr>
                  <a:t> </a:t>
                </a:r>
                <a:r>
                  <a:rPr lang="en-US" sz="1920" b="1" dirty="0" err="1">
                    <a:latin typeface="Cambria" panose="02040503050406030204" pitchFamily="18" charset="0"/>
                  </a:rPr>
                  <a:t>Actividades</a:t>
                </a:r>
                <a:r>
                  <a:rPr lang="en-US" sz="1920" b="1" dirty="0">
                    <a:latin typeface="Cambria" panose="02040503050406030204" pitchFamily="18" charset="0"/>
                  </a:rPr>
                  <a:t> de Control</a:t>
                </a:r>
              </a:p>
              <a:p>
                <a:pPr defTabSz="109728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80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24" name="AutoShape 12">
                <a:extLst>
                  <a:ext uri="{FF2B5EF4-FFF2-40B4-BE49-F238E27FC236}">
                    <a16:creationId xmlns:a16="http://schemas.microsoft.com/office/drawing/2014/main" id="{C3A9B53A-40EC-423E-B351-718A774C6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1" y="13214"/>
                <a:ext cx="4860" cy="54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defTabSz="1097280" fontAlgn="base">
                  <a:spcBef>
                    <a:spcPct val="0"/>
                  </a:spcBef>
                  <a:spcAft>
                    <a:spcPts val="1200"/>
                  </a:spcAft>
                </a:pPr>
                <a:r>
                  <a:rPr lang="en-US" sz="1920" b="1" dirty="0" err="1">
                    <a:latin typeface="Cambria" panose="02040503050406030204" pitchFamily="18" charset="0"/>
                  </a:rPr>
                  <a:t>Monitorear</a:t>
                </a:r>
                <a:r>
                  <a:rPr lang="en-US" sz="1920" b="1" dirty="0">
                    <a:latin typeface="Cambria" panose="02040503050406030204" pitchFamily="18" charset="0"/>
                  </a:rPr>
                  <a:t> </a:t>
                </a:r>
                <a:r>
                  <a:rPr lang="en-US" sz="1920" b="1" dirty="0" err="1">
                    <a:latin typeface="Cambria" panose="02040503050406030204" pitchFamily="18" charset="0"/>
                  </a:rPr>
                  <a:t>Actividades</a:t>
                </a:r>
                <a:r>
                  <a:rPr lang="en-US" sz="1920" b="1" dirty="0">
                    <a:latin typeface="Cambria" panose="02040503050406030204" pitchFamily="18" charset="0"/>
                  </a:rPr>
                  <a:t> de Control</a:t>
                </a:r>
              </a:p>
              <a:p>
                <a:pPr defTabSz="109728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80" dirty="0"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15" name="Oval 13">
              <a:extLst>
                <a:ext uri="{FF2B5EF4-FFF2-40B4-BE49-F238E27FC236}">
                  <a16:creationId xmlns:a16="http://schemas.microsoft.com/office/drawing/2014/main" id="{A7B45D4B-1FE5-4401-9382-F12A3240E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5127"/>
              <a:ext cx="900" cy="54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algn="ctr" defTabSz="109728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1200" b="1">
                  <a:latin typeface="Cambria" panose="02040503050406030204" pitchFamily="18" charset="0"/>
                </a:rPr>
                <a:t>1</a:t>
              </a:r>
              <a:endParaRPr lang="en-US" sz="1680">
                <a:latin typeface="Cambria" panose="02040503050406030204" pitchFamily="18" charset="0"/>
              </a:endParaRPr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4DEFD6C7-094B-456F-8BCB-102894294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" y="5847"/>
              <a:ext cx="900" cy="54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algn="ctr" defTabSz="109728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1200" b="1">
                  <a:latin typeface="Cambria" panose="02040503050406030204" pitchFamily="18" charset="0"/>
                </a:rPr>
                <a:t>2</a:t>
              </a:r>
              <a:endParaRPr lang="en-US" sz="1680">
                <a:latin typeface="Cambria" panose="02040503050406030204" pitchFamily="18" charset="0"/>
              </a:endParaRPr>
            </a:p>
          </p:txBody>
        </p:sp>
        <p:sp>
          <p:nvSpPr>
            <p:cNvPr id="17" name="Oval 15">
              <a:extLst>
                <a:ext uri="{FF2B5EF4-FFF2-40B4-BE49-F238E27FC236}">
                  <a16:creationId xmlns:a16="http://schemas.microsoft.com/office/drawing/2014/main" id="{FDA2836E-AE7B-4962-A323-367E7B8F7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" y="6567"/>
              <a:ext cx="900" cy="54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algn="ctr" defTabSz="109728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1200" b="1">
                  <a:latin typeface="Cambria" panose="02040503050406030204" pitchFamily="18" charset="0"/>
                </a:rPr>
                <a:t>3</a:t>
              </a:r>
              <a:endParaRPr lang="en-US" sz="1680">
                <a:latin typeface="Cambria" panose="02040503050406030204" pitchFamily="18" charset="0"/>
              </a:endParaRPr>
            </a:p>
          </p:txBody>
        </p:sp>
        <p:sp>
          <p:nvSpPr>
            <p:cNvPr id="18" name="Oval 16">
              <a:extLst>
                <a:ext uri="{FF2B5EF4-FFF2-40B4-BE49-F238E27FC236}">
                  <a16:creationId xmlns:a16="http://schemas.microsoft.com/office/drawing/2014/main" id="{6BB6CD5A-68F6-48AF-BE50-E5B5A53FC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1" y="7287"/>
              <a:ext cx="900" cy="54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algn="ctr" defTabSz="109728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1200" b="1">
                  <a:latin typeface="Cambria" panose="02040503050406030204" pitchFamily="18" charset="0"/>
                </a:rPr>
                <a:t>4</a:t>
              </a:r>
              <a:endParaRPr lang="en-US" sz="1680">
                <a:latin typeface="Cambria" panose="02040503050406030204" pitchFamily="18" charset="0"/>
              </a:endParaRPr>
            </a:p>
          </p:txBody>
        </p:sp>
        <p:sp>
          <p:nvSpPr>
            <p:cNvPr id="19" name="Oval 17">
              <a:extLst>
                <a:ext uri="{FF2B5EF4-FFF2-40B4-BE49-F238E27FC236}">
                  <a16:creationId xmlns:a16="http://schemas.microsoft.com/office/drawing/2014/main" id="{101B0BBB-FB14-4118-97AC-82F8D7EC4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1" y="8006"/>
              <a:ext cx="900" cy="54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algn="ctr" defTabSz="109728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1200" b="1">
                  <a:latin typeface="Cambria" panose="02040503050406030204" pitchFamily="18" charset="0"/>
                </a:rPr>
                <a:t>5</a:t>
              </a:r>
              <a:endParaRPr lang="en-US" sz="1680">
                <a:latin typeface="Cambria" panose="02040503050406030204" pitchFamily="18" charset="0"/>
              </a:endParaRPr>
            </a:p>
          </p:txBody>
        </p:sp>
      </p:grpSp>
      <p:sp>
        <p:nvSpPr>
          <p:cNvPr id="26" name="14 Rectángulo">
            <a:extLst>
              <a:ext uri="{FF2B5EF4-FFF2-40B4-BE49-F238E27FC236}">
                <a16:creationId xmlns:a16="http://schemas.microsoft.com/office/drawing/2014/main" id="{68F820B4-E525-4C13-8071-A97EAF59A903}"/>
              </a:ext>
            </a:extLst>
          </p:cNvPr>
          <p:cNvSpPr/>
          <p:nvPr/>
        </p:nvSpPr>
        <p:spPr>
          <a:xfrm>
            <a:off x="397813" y="1577123"/>
            <a:ext cx="6012511" cy="71758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880" dirty="0">
                <a:solidFill>
                  <a:schemeClr val="bg1"/>
                </a:solidFill>
                <a:latin typeface="Cambria" panose="02040503050406030204" pitchFamily="18" charset="0"/>
              </a:rPr>
              <a:t>Administración de riesgos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5F476EB2-C338-49FA-AC34-8B4E36EB77C0}"/>
              </a:ext>
            </a:extLst>
          </p:cNvPr>
          <p:cNvSpPr/>
          <p:nvPr/>
        </p:nvSpPr>
        <p:spPr>
          <a:xfrm>
            <a:off x="2865863" y="628480"/>
            <a:ext cx="534851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80" b="1" dirty="0">
                <a:solidFill>
                  <a:srgbClr val="C00000"/>
                </a:solidFill>
                <a:latin typeface="Cambria" panose="02040503050406030204" pitchFamily="18" charset="0"/>
              </a:rPr>
              <a:t>ADMINISTRACIÓN DE RIESGOS</a:t>
            </a:r>
          </a:p>
        </p:txBody>
      </p:sp>
    </p:spTree>
    <p:extLst>
      <p:ext uri="{BB962C8B-B14F-4D97-AF65-F5344CB8AC3E}">
        <p14:creationId xmlns:p14="http://schemas.microsoft.com/office/powerpoint/2010/main" val="415285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9 Gráfico"/>
          <p:cNvGraphicFramePr/>
          <p:nvPr>
            <p:extLst>
              <p:ext uri="{D42A27DB-BD31-4B8C-83A1-F6EECF244321}">
                <p14:modId xmlns:p14="http://schemas.microsoft.com/office/powerpoint/2010/main" val="2531759606"/>
              </p:ext>
            </p:extLst>
          </p:nvPr>
        </p:nvGraphicFramePr>
        <p:xfrm>
          <a:off x="2778696" y="1377077"/>
          <a:ext cx="9073008" cy="6221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3248526" y="631032"/>
            <a:ext cx="7771701" cy="6093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360" b="1" dirty="0">
                <a:solidFill>
                  <a:schemeClr val="bg1"/>
                </a:solidFill>
                <a:latin typeface="Cambria" panose="02040503050406030204" pitchFamily="18" charset="0"/>
              </a:rPr>
              <a:t>CICLOS-SISTEMAS  Y PROCESOS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463740" y="7386202"/>
            <a:ext cx="938796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160" b="1" dirty="0">
                <a:latin typeface="Cambria" panose="02040503050406030204" pitchFamily="18" charset="0"/>
              </a:rPr>
              <a:t>LA MEJORA DE PROCESOS, LA EFICIENCIA Y EFICACIA DE LOS RECURSOS</a:t>
            </a:r>
          </a:p>
        </p:txBody>
      </p:sp>
    </p:spTree>
    <p:extLst>
      <p:ext uri="{BB962C8B-B14F-4D97-AF65-F5344CB8AC3E}">
        <p14:creationId xmlns:p14="http://schemas.microsoft.com/office/powerpoint/2010/main" val="2782964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857469" y="257150"/>
            <a:ext cx="8915462" cy="5355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80" b="1" dirty="0">
                <a:latin typeface="Cambria" panose="02040503050406030204" pitchFamily="18" charset="0"/>
              </a:rPr>
              <a:t>Administración del Riesgo. </a:t>
            </a:r>
          </a:p>
        </p:txBody>
      </p:sp>
      <p:graphicFrame>
        <p:nvGraphicFramePr>
          <p:cNvPr id="2" name="Diagrama 1"/>
          <p:cNvGraphicFramePr/>
          <p:nvPr/>
        </p:nvGraphicFramePr>
        <p:xfrm>
          <a:off x="1" y="461179"/>
          <a:ext cx="14312347" cy="6391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6710900" y="6882064"/>
            <a:ext cx="7354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3600" b="1" u="sng" dirty="0">
                <a:solidFill>
                  <a:schemeClr val="bg1"/>
                </a:solidFill>
                <a:latin typeface="Cambria" panose="02040503050406030204" pitchFamily="18" charset="0"/>
              </a:rPr>
              <a:t>¿Qué hacer, cuándo y con quien?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828800" y="7786402"/>
            <a:ext cx="10972800" cy="4247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160" b="1" dirty="0">
                <a:latin typeface="Cambria" panose="02040503050406030204" pitchFamily="18" charset="0"/>
              </a:rPr>
              <a:t>ANÁLISIS</a:t>
            </a:r>
            <a:r>
              <a:rPr lang="es-MX" sz="2160" dirty="0"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0610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uditoria Superior\Pictures\Mapa Simple Priorizacion-Respuesta.png">
            <a:extLst>
              <a:ext uri="{FF2B5EF4-FFF2-40B4-BE49-F238E27FC236}">
                <a16:creationId xmlns:a16="http://schemas.microsoft.com/office/drawing/2014/main" id="{434318D6-0688-428E-B1D1-83E981D5D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56" y="1885079"/>
            <a:ext cx="6236770" cy="5743630"/>
          </a:xfrm>
          <a:prstGeom prst="rect">
            <a:avLst/>
          </a:prstGeom>
          <a:noFill/>
        </p:spPr>
      </p:pic>
      <p:sp>
        <p:nvSpPr>
          <p:cNvPr id="7" name="14 Rectángulo">
            <a:extLst>
              <a:ext uri="{FF2B5EF4-FFF2-40B4-BE49-F238E27FC236}">
                <a16:creationId xmlns:a16="http://schemas.microsoft.com/office/drawing/2014/main" id="{79CD4405-89DA-4CEE-8C3A-841F2B50BD0B}"/>
              </a:ext>
            </a:extLst>
          </p:cNvPr>
          <p:cNvSpPr/>
          <p:nvPr/>
        </p:nvSpPr>
        <p:spPr>
          <a:xfrm>
            <a:off x="449249" y="1251986"/>
            <a:ext cx="4336014" cy="5614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880" dirty="0">
                <a:solidFill>
                  <a:schemeClr val="accent6">
                    <a:lumMod val="50000"/>
                  </a:schemeClr>
                </a:solidFill>
                <a:latin typeface="Avenir" panose="020B0503020203020204" pitchFamily="34" charset="0"/>
              </a:rPr>
              <a:t>Análisis de Riesgos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B405D14-4D96-474E-A498-3054A4FFD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86" t="34278" r="30833" b="26374"/>
          <a:stretch/>
        </p:blipFill>
        <p:spPr>
          <a:xfrm>
            <a:off x="6395480" y="1671044"/>
            <a:ext cx="7929886" cy="595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1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924895"/>
            <a:ext cx="750034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Contexto</a:t>
            </a: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 Actual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4973836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Principios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175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fundamentales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del control interno gubernamental y su aplicación específica en el </a:t>
            </a:r>
            <a:r>
              <a:rPr lang="en-US" sz="175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entorno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175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universitario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.</a:t>
            </a:r>
            <a:endParaRPr lang="en-US" sz="175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3028920" y="1028680"/>
            <a:ext cx="3348984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6710" indent="-346710" eaLnBrk="0" hangingPunct="0">
              <a:spcBef>
                <a:spcPts val="600"/>
              </a:spcBef>
              <a:spcAft>
                <a:spcPts val="600"/>
              </a:spcAft>
            </a:pPr>
            <a:r>
              <a:rPr lang="es-ES_tradnl" sz="2880" b="1" dirty="0">
                <a:solidFill>
                  <a:srgbClr val="CC0000"/>
                </a:solidFill>
                <a:latin typeface="Arial Narrow" pitchFamily="34" charset="0"/>
              </a:rPr>
              <a:t>MAPA DE RIESGOS</a:t>
            </a:r>
            <a:endParaRPr lang="es-ES_tradnl" sz="2880" b="1" dirty="0">
              <a:solidFill>
                <a:srgbClr val="FF00FF"/>
              </a:solidFill>
              <a:latin typeface="Arial Narrow" pitchFamily="34" charset="0"/>
            </a:endParaRP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 rot="16200000">
            <a:off x="2179296" y="3507089"/>
            <a:ext cx="3343298" cy="44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en-US" sz="2160" b="1" dirty="0">
                <a:latin typeface="Arial Narrow" pitchFamily="34" charset="0"/>
              </a:rPr>
              <a:t>IMPACTO/CONSECUENCIA</a:t>
            </a:r>
            <a:endParaRPr lang="es-ES" sz="2400" b="1" dirty="0">
              <a:latin typeface="Arial Narrow" pitchFamily="34" charset="0"/>
            </a:endParaRP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5257786" y="6086489"/>
            <a:ext cx="4200554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spcBef>
                <a:spcPct val="50000"/>
              </a:spcBef>
            </a:pPr>
            <a:r>
              <a:rPr lang="es-ES" sz="2160" b="1" dirty="0">
                <a:latin typeface="Arial Narrow" pitchFamily="34" charset="0"/>
              </a:rPr>
              <a:t>PROBABILIDAD DE OCURRENCIA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714725" y="1543032"/>
            <a:ext cx="7012306" cy="4520566"/>
            <a:chOff x="1056" y="1248"/>
            <a:chExt cx="3681" cy="2373"/>
          </a:xfrm>
        </p:grpSpPr>
        <p:sp>
          <p:nvSpPr>
            <p:cNvPr id="102407" name="Rectangle 6"/>
            <p:cNvSpPr>
              <a:spLocks noChangeArrowheads="1"/>
            </p:cNvSpPr>
            <p:nvPr/>
          </p:nvSpPr>
          <p:spPr bwMode="auto">
            <a:xfrm>
              <a:off x="1316" y="1321"/>
              <a:ext cx="3251" cy="210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0000"/>
                </a:gs>
              </a:gsLst>
              <a:lin ang="189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s-ES" sz="2160"/>
            </a:p>
          </p:txBody>
        </p:sp>
        <p:sp>
          <p:nvSpPr>
            <p:cNvPr id="102408" name="Text Box 7"/>
            <p:cNvSpPr txBox="1">
              <a:spLocks noChangeArrowheads="1"/>
            </p:cNvSpPr>
            <p:nvPr/>
          </p:nvSpPr>
          <p:spPr bwMode="auto">
            <a:xfrm>
              <a:off x="1056" y="1248"/>
              <a:ext cx="47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>
                <a:spcBef>
                  <a:spcPct val="50000"/>
                </a:spcBef>
              </a:pPr>
              <a:r>
                <a:rPr lang="es-ES" sz="3000" b="1" dirty="0">
                  <a:latin typeface="Arial Narrow" pitchFamily="34" charset="0"/>
                </a:rPr>
                <a:t>3</a:t>
              </a:r>
            </a:p>
          </p:txBody>
        </p:sp>
        <p:sp>
          <p:nvSpPr>
            <p:cNvPr id="102409" name="Text Box 8"/>
            <p:cNvSpPr txBox="1">
              <a:spLocks noChangeArrowheads="1"/>
            </p:cNvSpPr>
            <p:nvPr/>
          </p:nvSpPr>
          <p:spPr bwMode="auto">
            <a:xfrm>
              <a:off x="1149" y="3341"/>
              <a:ext cx="184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>
                <a:spcBef>
                  <a:spcPct val="50000"/>
                </a:spcBef>
              </a:pPr>
              <a:r>
                <a:rPr lang="es-ES" sz="3000" b="1">
                  <a:latin typeface="Arial Narrow" pitchFamily="34" charset="0"/>
                </a:rPr>
                <a:t>0</a:t>
              </a:r>
              <a:endParaRPr lang="es-ES" sz="3000">
                <a:latin typeface="Times New Roman" pitchFamily="18" charset="0"/>
              </a:endParaRPr>
            </a:p>
          </p:txBody>
        </p:sp>
        <p:sp>
          <p:nvSpPr>
            <p:cNvPr id="102410" name="Text Box 9"/>
            <p:cNvSpPr txBox="1">
              <a:spLocks noChangeArrowheads="1"/>
            </p:cNvSpPr>
            <p:nvPr/>
          </p:nvSpPr>
          <p:spPr bwMode="auto">
            <a:xfrm>
              <a:off x="1150" y="2263"/>
              <a:ext cx="183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>
                <a:spcBef>
                  <a:spcPct val="50000"/>
                </a:spcBef>
              </a:pPr>
              <a:endParaRPr lang="es-ES" sz="3000" dirty="0">
                <a:latin typeface="Times New Roman" pitchFamily="18" charset="0"/>
              </a:endParaRPr>
            </a:p>
          </p:txBody>
        </p:sp>
        <p:sp>
          <p:nvSpPr>
            <p:cNvPr id="102411" name="Line 10"/>
            <p:cNvSpPr>
              <a:spLocks noChangeShapeType="1"/>
            </p:cNvSpPr>
            <p:nvPr/>
          </p:nvSpPr>
          <p:spPr bwMode="auto">
            <a:xfrm flipV="1">
              <a:off x="1316" y="2400"/>
              <a:ext cx="3292" cy="8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2160"/>
            </a:p>
          </p:txBody>
        </p:sp>
        <p:sp>
          <p:nvSpPr>
            <p:cNvPr id="102412" name="Line 11"/>
            <p:cNvSpPr>
              <a:spLocks noChangeShapeType="1"/>
            </p:cNvSpPr>
            <p:nvPr/>
          </p:nvSpPr>
          <p:spPr bwMode="auto">
            <a:xfrm>
              <a:off x="2942" y="1321"/>
              <a:ext cx="1" cy="2103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2160"/>
            </a:p>
          </p:txBody>
        </p:sp>
        <p:sp>
          <p:nvSpPr>
            <p:cNvPr id="102414" name="Text Box 13"/>
            <p:cNvSpPr txBox="1">
              <a:spLocks noChangeArrowheads="1"/>
            </p:cNvSpPr>
            <p:nvPr/>
          </p:nvSpPr>
          <p:spPr bwMode="auto">
            <a:xfrm>
              <a:off x="4314" y="3391"/>
              <a:ext cx="423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>
                <a:spcBef>
                  <a:spcPct val="50000"/>
                </a:spcBef>
              </a:pPr>
              <a:r>
                <a:rPr lang="es-ES" sz="3000" b="1" dirty="0">
                  <a:latin typeface="Arial Narrow" pitchFamily="34" charset="0"/>
                </a:rPr>
                <a:t>3</a:t>
              </a:r>
            </a:p>
          </p:txBody>
        </p:sp>
        <p:sp>
          <p:nvSpPr>
            <p:cNvPr id="102415" name="Text Box 14"/>
            <p:cNvSpPr txBox="1">
              <a:spLocks noChangeArrowheads="1"/>
            </p:cNvSpPr>
            <p:nvPr/>
          </p:nvSpPr>
          <p:spPr bwMode="auto">
            <a:xfrm>
              <a:off x="1642" y="1465"/>
              <a:ext cx="906" cy="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r>
                <a:rPr lang="es-ES" sz="2400" b="1">
                  <a:solidFill>
                    <a:srgbClr val="000000"/>
                  </a:solidFill>
                  <a:latin typeface="Arial Narrow" pitchFamily="34" charset="0"/>
                </a:rPr>
                <a:t>II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es-ES" sz="2400" b="1">
                  <a:solidFill>
                    <a:srgbClr val="000000"/>
                  </a:solidFill>
                  <a:latin typeface="Arial Narrow" pitchFamily="34" charset="0"/>
                </a:rPr>
                <a:t>“Riesgos de atención periódica”</a:t>
              </a:r>
              <a:endParaRPr lang="es-ES" sz="2400">
                <a:solidFill>
                  <a:srgbClr val="FFCC00"/>
                </a:solidFill>
                <a:latin typeface="Arial Narrow" pitchFamily="34" charset="0"/>
              </a:endParaRPr>
            </a:p>
          </p:txBody>
        </p:sp>
        <p:sp>
          <p:nvSpPr>
            <p:cNvPr id="102416" name="Text Box 15"/>
            <p:cNvSpPr txBox="1">
              <a:spLocks noChangeArrowheads="1"/>
            </p:cNvSpPr>
            <p:nvPr/>
          </p:nvSpPr>
          <p:spPr bwMode="auto">
            <a:xfrm>
              <a:off x="3348" y="1441"/>
              <a:ext cx="987" cy="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r>
                <a:rPr lang="es-ES" sz="2400" b="1" dirty="0">
                  <a:solidFill>
                    <a:srgbClr val="000000"/>
                  </a:solidFill>
                  <a:latin typeface="Arial Narrow" pitchFamily="34" charset="0"/>
                </a:rPr>
                <a:t>I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es-ES" sz="2400" b="1" dirty="0">
                  <a:solidFill>
                    <a:srgbClr val="000000"/>
                  </a:solidFill>
                  <a:latin typeface="Arial Narrow" pitchFamily="34" charset="0"/>
                </a:rPr>
                <a:t>“Riesgos de atención inmediata”</a:t>
              </a:r>
              <a:endParaRPr lang="es-ES" sz="2400" dirty="0">
                <a:solidFill>
                  <a:srgbClr val="FFCC00"/>
                </a:solidFill>
                <a:latin typeface="Arial Narrow" pitchFamily="34" charset="0"/>
              </a:endParaRPr>
            </a:p>
          </p:txBody>
        </p:sp>
        <p:sp>
          <p:nvSpPr>
            <p:cNvPr id="102417" name="Text Box 16"/>
            <p:cNvSpPr txBox="1">
              <a:spLocks noChangeArrowheads="1"/>
            </p:cNvSpPr>
            <p:nvPr/>
          </p:nvSpPr>
          <p:spPr bwMode="auto">
            <a:xfrm>
              <a:off x="1642" y="2565"/>
              <a:ext cx="985" cy="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r>
                <a:rPr lang="es-ES" sz="2400" b="1" dirty="0">
                  <a:solidFill>
                    <a:srgbClr val="000000"/>
                  </a:solidFill>
                  <a:latin typeface="Arial Narrow" pitchFamily="34" charset="0"/>
                </a:rPr>
                <a:t>IV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es-ES" sz="2400" b="1" dirty="0">
                  <a:solidFill>
                    <a:srgbClr val="000000"/>
                  </a:solidFill>
                  <a:latin typeface="Arial Narrow" pitchFamily="34" charset="0"/>
                </a:rPr>
                <a:t>“Riesgos controlados”</a:t>
              </a:r>
              <a:endParaRPr lang="es-ES" sz="2400" dirty="0">
                <a:solidFill>
                  <a:srgbClr val="FFCC00"/>
                </a:solidFill>
                <a:latin typeface="Arial Narrow" pitchFamily="34" charset="0"/>
              </a:endParaRPr>
            </a:p>
          </p:txBody>
        </p:sp>
        <p:sp>
          <p:nvSpPr>
            <p:cNvPr id="102418" name="Text Box 17"/>
            <p:cNvSpPr txBox="1">
              <a:spLocks noChangeArrowheads="1"/>
            </p:cNvSpPr>
            <p:nvPr/>
          </p:nvSpPr>
          <p:spPr bwMode="auto">
            <a:xfrm>
              <a:off x="3267" y="2589"/>
              <a:ext cx="1031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r>
                <a:rPr lang="es-ES" sz="2400" b="1" dirty="0">
                  <a:solidFill>
                    <a:srgbClr val="000000"/>
                  </a:solidFill>
                  <a:latin typeface="Arial Narrow" pitchFamily="34" charset="0"/>
                </a:rPr>
                <a:t>III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es-ES" sz="2400" b="1" dirty="0">
                  <a:solidFill>
                    <a:srgbClr val="000000"/>
                  </a:solidFill>
                  <a:latin typeface="Arial Narrow" pitchFamily="34" charset="0"/>
                </a:rPr>
                <a:t>“Riesgos de seguimiento”</a:t>
              </a:r>
              <a:endParaRPr lang="es-ES" sz="2400" dirty="0">
                <a:solidFill>
                  <a:srgbClr val="FFCC00"/>
                </a:solidFill>
                <a:latin typeface="Arial Narrow" pitchFamily="34" charset="0"/>
              </a:endParaRPr>
            </a:p>
          </p:txBody>
        </p:sp>
      </p:grpSp>
      <p:pic>
        <p:nvPicPr>
          <p:cNvPr id="51204" name="Picture 4" descr="http://www.google.com.mx/url?source=imgres&amp;ct=img&amp;q=http://img.diariodelviajero.com/2007/02/loggerhead9.jpg&amp;sa=X&amp;ei=DPrkTc7AGI3UtQOWmJAW&amp;ved=0CAQQ8wc&amp;usg=AFQjCNF96leumLLqcoAcBopf3cxmy9lNF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4371977"/>
            <a:ext cx="1586887" cy="2153285"/>
          </a:xfrm>
          <a:prstGeom prst="rect">
            <a:avLst/>
          </a:prstGeom>
          <a:noFill/>
        </p:spPr>
      </p:pic>
      <p:pic>
        <p:nvPicPr>
          <p:cNvPr id="51206" name="Picture 6" descr="http://www.google.com.mx/url?source=imgres&amp;ct=img&amp;q=http://nauticajonkepa.files.wordpress.com/2010/12/faro-con-gran-ola.jpg&amp;sa=X&amp;ei=JhLlTb-tFpDUtQOD660W&amp;ved=0CAQQ8wc&amp;usg=AFQjCNHYBEtOKG6yWQoJ3qXKhW4YqjIi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68854" y="0"/>
            <a:ext cx="2232746" cy="1646652"/>
          </a:xfrm>
          <a:prstGeom prst="rect">
            <a:avLst/>
          </a:prstGeom>
          <a:noFill/>
        </p:spPr>
      </p:pic>
      <p:cxnSp>
        <p:nvCxnSpPr>
          <p:cNvPr id="23" name="22 Conector recto de flecha"/>
          <p:cNvCxnSpPr/>
          <p:nvPr/>
        </p:nvCxnSpPr>
        <p:spPr>
          <a:xfrm flipV="1">
            <a:off x="4486255" y="2143111"/>
            <a:ext cx="5486438" cy="33432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CuadroTexto"/>
          <p:cNvSpPr txBox="1"/>
          <p:nvPr/>
        </p:nvSpPr>
        <p:spPr>
          <a:xfrm rot="19734501">
            <a:off x="5733006" y="3429393"/>
            <a:ext cx="23735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60" dirty="0">
                <a:solidFill>
                  <a:srgbClr val="C00000"/>
                </a:solidFill>
              </a:rPr>
              <a:t>Aumento de Riesgo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1828802" y="7786402"/>
            <a:ext cx="10972799" cy="424732"/>
          </a:xfrm>
          <a:prstGeom prst="rect">
            <a:avLst/>
          </a:prstGeom>
          <a:solidFill>
            <a:srgbClr val="00CC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160" b="1" dirty="0"/>
              <a:t> ANÁLISIS</a:t>
            </a:r>
          </a:p>
        </p:txBody>
      </p:sp>
    </p:spTree>
    <p:extLst>
      <p:ext uri="{BB962C8B-B14F-4D97-AF65-F5344CB8AC3E}">
        <p14:creationId xmlns:p14="http://schemas.microsoft.com/office/powerpoint/2010/main" val="208139971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75189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Riesgos Específicos en Universidades Públicas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550961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Identificación y análisis de los principales riesgos que enfrentan las instituciones de educación superior pública en México.</a:t>
            </a:r>
            <a:endParaRPr lang="en-US" sz="175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Rectángulo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1E1E1"/>
          </a:solidFill>
          <a:ln w="12700">
            <a:miter lim="400000"/>
          </a:ln>
        </p:spPr>
        <p:txBody>
          <a:bodyPr lIns="42862" tIns="42862" rIns="42862" bIns="42862"/>
          <a:lstStyle/>
          <a:p>
            <a:pPr>
              <a:defRPr sz="7000"/>
            </a:pPr>
            <a:endParaRPr sz="4200"/>
          </a:p>
        </p:txBody>
      </p:sp>
      <p:sp>
        <p:nvSpPr>
          <p:cNvPr id="457" name="Rectángulo"/>
          <p:cNvSpPr/>
          <p:nvPr/>
        </p:nvSpPr>
        <p:spPr>
          <a:xfrm>
            <a:off x="858742" y="6335081"/>
            <a:ext cx="5641140" cy="738407"/>
          </a:xfrm>
          <a:prstGeom prst="rect">
            <a:avLst/>
          </a:prstGeom>
          <a:solidFill>
            <a:srgbClr val="38302F"/>
          </a:solidFill>
          <a:ln w="12700">
            <a:miter lim="400000"/>
          </a:ln>
        </p:spPr>
        <p:txBody>
          <a:bodyPr lIns="42862" tIns="42862" rIns="42862" bIns="42862"/>
          <a:lstStyle/>
          <a:p>
            <a:pPr>
              <a:defRPr sz="7000"/>
            </a:pPr>
            <a:endParaRPr sz="4200"/>
          </a:p>
        </p:txBody>
      </p:sp>
      <p:sp>
        <p:nvSpPr>
          <p:cNvPr id="458" name="Rectángulo"/>
          <p:cNvSpPr/>
          <p:nvPr/>
        </p:nvSpPr>
        <p:spPr>
          <a:xfrm>
            <a:off x="2219922" y="5320308"/>
            <a:ext cx="8181380" cy="705377"/>
          </a:xfrm>
          <a:prstGeom prst="rect">
            <a:avLst/>
          </a:prstGeom>
          <a:ln w="12700">
            <a:solidFill>
              <a:srgbClr val="E1E1E1"/>
            </a:solidFill>
          </a:ln>
        </p:spPr>
        <p:txBody>
          <a:bodyPr lIns="42862" tIns="42862" rIns="42862" bIns="42862"/>
          <a:lstStyle/>
          <a:p>
            <a:pPr>
              <a:defRPr sz="7000"/>
            </a:pPr>
            <a:endParaRPr sz="4200"/>
          </a:p>
        </p:txBody>
      </p:sp>
      <p:sp>
        <p:nvSpPr>
          <p:cNvPr id="459" name="APRENDER A DESAPRENDER"/>
          <p:cNvSpPr txBox="1"/>
          <p:nvPr/>
        </p:nvSpPr>
        <p:spPr>
          <a:xfrm>
            <a:off x="978013" y="6335081"/>
            <a:ext cx="7837706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7860" algn="l">
              <a:defRPr sz="8000" spc="-7">
                <a:solidFill>
                  <a:srgbClr val="E1E1E1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rPr sz="4800"/>
              <a:t>APRENDER A DESAPRENDER</a:t>
            </a:r>
          </a:p>
        </p:txBody>
      </p:sp>
    </p:spTree>
    <p:extLst>
      <p:ext uri="{BB962C8B-B14F-4D97-AF65-F5344CB8AC3E}">
        <p14:creationId xmlns:p14="http://schemas.microsoft.com/office/powerpoint/2010/main" val="37246064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rupo"/>
          <p:cNvGrpSpPr/>
          <p:nvPr/>
        </p:nvGrpSpPr>
        <p:grpSpPr>
          <a:xfrm>
            <a:off x="764866" y="3136853"/>
            <a:ext cx="13100670" cy="2482015"/>
            <a:chOff x="0" y="0"/>
            <a:chExt cx="21834448" cy="4136689"/>
          </a:xfrm>
        </p:grpSpPr>
        <p:sp>
          <p:nvSpPr>
            <p:cNvPr id="483" name="Cambio…"/>
            <p:cNvSpPr/>
            <p:nvPr/>
          </p:nvSpPr>
          <p:spPr>
            <a:xfrm>
              <a:off x="0" y="0"/>
              <a:ext cx="4373798" cy="4136689"/>
            </a:xfrm>
            <a:prstGeom prst="rect">
              <a:avLst/>
            </a:prstGeom>
            <a:solidFill>
              <a:srgbClr val="044A7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2862" tIns="42862" rIns="42862" bIns="42862" numCol="1" anchor="ctr">
              <a:noAutofit/>
            </a:bodyPr>
            <a:lstStyle/>
            <a:p>
              <a:pPr>
                <a:defRPr>
                  <a:solidFill>
                    <a:srgbClr val="DDDDDD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rPr sz="2880" dirty="0"/>
                <a:t>Cambio</a:t>
              </a:r>
            </a:p>
            <a:p>
              <a:pPr>
                <a:defRPr>
                  <a:solidFill>
                    <a:srgbClr val="DDDDDD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rPr lang="es-419" sz="2880" dirty="0"/>
                <a:t>entorno</a:t>
              </a:r>
              <a:endParaRPr sz="2880" dirty="0"/>
            </a:p>
            <a:p>
              <a:pPr>
                <a:defRPr>
                  <a:solidFill>
                    <a:srgbClr val="DDDDDD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rPr sz="2880" dirty="0"/>
                <a:t>Económico</a:t>
              </a:r>
            </a:p>
          </p:txBody>
        </p:sp>
        <p:sp>
          <p:nvSpPr>
            <p:cNvPr id="484" name="Tecnología"/>
            <p:cNvSpPr/>
            <p:nvPr/>
          </p:nvSpPr>
          <p:spPr>
            <a:xfrm>
              <a:off x="4365162" y="0"/>
              <a:ext cx="4373798" cy="4136689"/>
            </a:xfrm>
            <a:prstGeom prst="rect">
              <a:avLst/>
            </a:prstGeom>
            <a:solidFill>
              <a:srgbClr val="53535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2862" tIns="42862" rIns="42862" bIns="42862" numCol="1" anchor="ctr">
              <a:noAutofit/>
            </a:bodyPr>
            <a:lstStyle>
              <a:lvl1pPr>
                <a:defRPr>
                  <a:solidFill>
                    <a:srgbClr val="DDDDDD"/>
                  </a:solidFill>
                </a:defRPr>
              </a:lvl1pPr>
            </a:lstStyle>
            <a:p>
              <a:r>
                <a:rPr sz="2880"/>
                <a:t>Tecnología</a:t>
              </a:r>
            </a:p>
          </p:txBody>
        </p:sp>
        <p:sp>
          <p:nvSpPr>
            <p:cNvPr id="485" name="Cambio poblacional"/>
            <p:cNvSpPr/>
            <p:nvPr/>
          </p:nvSpPr>
          <p:spPr>
            <a:xfrm>
              <a:off x="8730324" y="0"/>
              <a:ext cx="4373798" cy="4136689"/>
            </a:xfrm>
            <a:prstGeom prst="rect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2862" tIns="42862" rIns="42862" bIns="42862" numCol="1" anchor="ctr">
              <a:noAutofit/>
            </a:bodyPr>
            <a:lstStyle>
              <a:lvl1pPr>
                <a:defRPr>
                  <a:solidFill>
                    <a:srgbClr val="535353"/>
                  </a:solidFill>
                </a:defRPr>
              </a:lvl1pPr>
            </a:lstStyle>
            <a:p>
              <a:r>
                <a:rPr sz="2880"/>
                <a:t>Cambio poblacional</a:t>
              </a:r>
            </a:p>
          </p:txBody>
        </p:sp>
        <p:sp>
          <p:nvSpPr>
            <p:cNvPr id="486" name="Presión y cambios ambientales"/>
            <p:cNvSpPr/>
            <p:nvPr/>
          </p:nvSpPr>
          <p:spPr>
            <a:xfrm>
              <a:off x="13123026" y="0"/>
              <a:ext cx="4373799" cy="4136689"/>
            </a:xfrm>
            <a:prstGeom prst="rect">
              <a:avLst/>
            </a:prstGeom>
            <a:solidFill>
              <a:srgbClr val="044A7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2862" tIns="42862" rIns="42862" bIns="42862" numCol="1" anchor="ctr">
              <a:noAutofit/>
            </a:bodyPr>
            <a:lstStyle>
              <a:lvl1pPr>
                <a:defRPr>
                  <a:solidFill>
                    <a:srgbClr val="DDDDDD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r>
                <a:rPr sz="2880"/>
                <a:t>Presión y cambios ambientales</a:t>
              </a:r>
            </a:p>
          </p:txBody>
        </p:sp>
        <p:sp>
          <p:nvSpPr>
            <p:cNvPr id="487" name="Cambios en percepción de valor."/>
            <p:cNvSpPr/>
            <p:nvPr/>
          </p:nvSpPr>
          <p:spPr>
            <a:xfrm>
              <a:off x="17460650" y="0"/>
              <a:ext cx="4373798" cy="4136689"/>
            </a:xfrm>
            <a:prstGeom prst="rect">
              <a:avLst/>
            </a:prstGeom>
            <a:solidFill>
              <a:srgbClr val="53535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2862" tIns="42862" rIns="42862" bIns="42862" numCol="1" anchor="ctr">
              <a:noAutofit/>
            </a:bodyPr>
            <a:lstStyle>
              <a:lvl1pPr>
                <a:defRPr>
                  <a:solidFill>
                    <a:srgbClr val="DDDDDD"/>
                  </a:solidFill>
                </a:defRPr>
              </a:lvl1pPr>
            </a:lstStyle>
            <a:p>
              <a:r>
                <a:rPr sz="2880"/>
                <a:t>Cambios en percepción de valor.</a:t>
              </a:r>
            </a:p>
          </p:txBody>
        </p:sp>
      </p:grpSp>
      <p:sp>
        <p:nvSpPr>
          <p:cNvPr id="489" name="Drivers"/>
          <p:cNvSpPr txBox="1"/>
          <p:nvPr/>
        </p:nvSpPr>
        <p:spPr>
          <a:xfrm>
            <a:off x="764866" y="1862659"/>
            <a:ext cx="6163526" cy="1274195"/>
          </a:xfrm>
          <a:prstGeom prst="rect">
            <a:avLst/>
          </a:prstGeom>
          <a:solidFill>
            <a:srgbClr val="38302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200"/>
              </a:spcBef>
              <a:defRPr sz="13800" spc="-14">
                <a:solidFill>
                  <a:srgbClr val="E1E1E1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rPr sz="8280"/>
              <a:t>Drivers</a:t>
            </a:r>
          </a:p>
        </p:txBody>
      </p:sp>
    </p:spTree>
    <p:extLst>
      <p:ext uri="{BB962C8B-B14F-4D97-AF65-F5344CB8AC3E}">
        <p14:creationId xmlns:p14="http://schemas.microsoft.com/office/powerpoint/2010/main" val="1215006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20065"/>
            <a:ext cx="8497167" cy="7087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Principales Categorías de Riesgos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391251"/>
            <a:ext cx="6407944" cy="2191345"/>
          </a:xfrm>
          <a:prstGeom prst="roundRect">
            <a:avLst>
              <a:gd name="adj" fmla="val 1553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s-ES" sz="2400" b="1">
              <a:latin typeface="Cambria" panose="020405030504060302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020604" y="26180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Estratégicos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20604" y="3108484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Disminución de matrícula estudiantil</a:t>
            </a:r>
            <a:endParaRPr lang="en-US" sz="1750" b="1" dirty="0">
              <a:latin typeface="Cambria" panose="020405030504060302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20604" y="3550682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Pérdida de acreditaciones académicas</a:t>
            </a:r>
            <a:endParaRPr lang="en-US" sz="1750" b="1" dirty="0">
              <a:latin typeface="Cambria" panose="020405030504060302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020604" y="3992880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Deterioro de la reputación institucional</a:t>
            </a:r>
            <a:endParaRPr lang="en-US" sz="1750" b="1" dirty="0">
              <a:latin typeface="Cambria" panose="020405030504060302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428548" y="2391251"/>
            <a:ext cx="6408063" cy="2191345"/>
          </a:xfrm>
          <a:prstGeom prst="roundRect">
            <a:avLst>
              <a:gd name="adj" fmla="val 1553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s-ES" sz="2400" b="1">
              <a:latin typeface="Cambria" panose="020405030504060302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655362" y="26180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Financieros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655362" y="3108484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Morosidad en pagos de colegiaturas</a:t>
            </a:r>
            <a:endParaRPr lang="en-US" sz="1750" b="1" dirty="0">
              <a:latin typeface="Cambria" panose="020405030504060302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655362" y="3550682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Uso inadecuado de recursos públicos</a:t>
            </a:r>
            <a:endParaRPr lang="en-US" sz="1750" b="1" dirty="0">
              <a:latin typeface="Cambria" panose="020405030504060302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655362" y="3992880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Déficit presupuestal</a:t>
            </a:r>
            <a:endParaRPr lang="en-US" sz="1750" b="1" dirty="0">
              <a:latin typeface="Cambria" panose="020405030504060302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93790" y="4809411"/>
            <a:ext cx="6407944" cy="2191345"/>
          </a:xfrm>
          <a:prstGeom prst="roundRect">
            <a:avLst>
              <a:gd name="adj" fmla="val 1553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s-ES" sz="2400" b="1">
              <a:latin typeface="Cambria" panose="020405030504060302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020604" y="50362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Operativos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020604" y="5526643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Fallas en procesos académicos</a:t>
            </a:r>
            <a:endParaRPr lang="en-US" sz="1750" b="1" dirty="0">
              <a:latin typeface="Cambria" panose="020405030504060302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020604" y="5968841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Deficiencias administrativas</a:t>
            </a:r>
            <a:endParaRPr lang="en-US" sz="1750" b="1" dirty="0">
              <a:latin typeface="Cambria" panose="020405030504060302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020604" y="6411039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Problemas de infraestructura</a:t>
            </a:r>
            <a:endParaRPr lang="en-US" sz="1750" b="1" dirty="0">
              <a:latin typeface="Cambria" panose="02040503050406030204" pitchFamily="18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7428548" y="4809411"/>
            <a:ext cx="6408063" cy="2191345"/>
          </a:xfrm>
          <a:prstGeom prst="roundRect">
            <a:avLst>
              <a:gd name="adj" fmla="val 1553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s-ES" sz="2400" b="1">
              <a:latin typeface="Cambria" panose="020405030504060302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655362" y="50362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Cumplimiento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7655362" y="5526643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Incumplimiento normativo</a:t>
            </a:r>
            <a:endParaRPr lang="en-US" sz="1750" b="1" dirty="0">
              <a:latin typeface="Cambria" panose="020405030504060302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7655362" y="5968841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Violaciones legales</a:t>
            </a:r>
            <a:endParaRPr lang="en-US" sz="1750" b="1" dirty="0">
              <a:latin typeface="Cambria" panose="020405030504060302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7655362" y="6411039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Falta de transparencia</a:t>
            </a:r>
            <a:endParaRPr lang="en-US" sz="1750" b="1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9820" y="692348"/>
            <a:ext cx="6730127" cy="619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Ejemplo</a:t>
            </a:r>
            <a:r>
              <a:rPr lang="en-US" sz="390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: Riesgo Estratégico</a:t>
            </a:r>
            <a:endParaRPr lang="en-US" sz="3900" dirty="0">
              <a:latin typeface="Cambria" panose="020405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477000" y="1905833"/>
            <a:ext cx="2971800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Universidad X</a:t>
            </a:r>
            <a:endParaRPr lang="en-US" sz="2300" dirty="0">
              <a:latin typeface="Cambria" panose="0204050305040603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477000" y="2574488"/>
            <a:ext cx="7459980" cy="950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Detecta riesgo estratégico por caída del 15% en matrícula durante 2 años consecutivos. Activa inmediatamente plan integral de retención estudiantil con becas de apoyo, tutorías personalizadas y mejora de programas académicos.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179820" y="1608653"/>
            <a:ext cx="22860" cy="2139553"/>
          </a:xfrm>
          <a:prstGeom prst="rect">
            <a:avLst/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820" y="3971092"/>
            <a:ext cx="990600" cy="118872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368540" y="4169212"/>
            <a:ext cx="2476500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Identificación</a:t>
            </a:r>
            <a:endParaRPr lang="en-US" sz="1950" dirty="0">
              <a:latin typeface="Cambria" panose="020405030504060302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368540" y="4597598"/>
            <a:ext cx="6568440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Detección temprana del riesgo a través de indicadores clave</a:t>
            </a:r>
            <a:endParaRPr lang="en-US" sz="1550" dirty="0">
              <a:latin typeface="Cambria" panose="02040503050406030204" pitchFamily="18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9820" y="5159812"/>
            <a:ext cx="990600" cy="118872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368540" y="5357932"/>
            <a:ext cx="2476500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Evaluación</a:t>
            </a:r>
            <a:endParaRPr lang="en-US" sz="1950" dirty="0">
              <a:latin typeface="Cambria" panose="020405030504060302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368540" y="5786318"/>
            <a:ext cx="6568440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Análisis de causas y proyección de impactos</a:t>
            </a:r>
            <a:endParaRPr lang="en-US" sz="1550" dirty="0">
              <a:latin typeface="Cambria" panose="02040503050406030204" pitchFamily="18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820" y="6348532"/>
            <a:ext cx="990600" cy="118872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368540" y="6546652"/>
            <a:ext cx="2476500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Mitigación</a:t>
            </a:r>
            <a:endParaRPr lang="en-US" sz="1950" dirty="0">
              <a:latin typeface="Cambria" panose="02040503050406030204" pitchFamily="18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7368540" y="6975038"/>
            <a:ext cx="6568440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Implementación de estrategias de retención</a:t>
            </a:r>
            <a:endParaRPr lang="en-US" sz="155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0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6152" y="507683"/>
            <a:ext cx="7851696" cy="1153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Riesgos Emergentes en Educación Superior</a:t>
            </a:r>
            <a:endParaRPr lang="en-US" sz="3600" dirty="0">
              <a:latin typeface="Cambria" panose="020405030504060302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52" y="1938576"/>
            <a:ext cx="461486" cy="46148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46152" y="2630805"/>
            <a:ext cx="2307908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Fraude y Corrupción</a:t>
            </a:r>
            <a:endParaRPr lang="en-US" sz="1800" dirty="0">
              <a:latin typeface="Cambria" panose="020405030504060302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646152" y="3029902"/>
            <a:ext cx="7851696" cy="590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Irregularidades en procesos de contratación, manejo indebido de recursos públicos y conflictos de interés en decisiones administrativas y académicas.</a:t>
            </a:r>
            <a:endParaRPr lang="en-US" sz="1450" b="1" dirty="0">
              <a:latin typeface="Cambria" panose="020405030504060302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52" y="3989903"/>
            <a:ext cx="461486" cy="46148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46152" y="4682133"/>
            <a:ext cx="2908340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Vulnerabilidades Tecnológicas</a:t>
            </a:r>
            <a:endParaRPr lang="en-US" sz="1800" dirty="0">
              <a:latin typeface="Cambria" panose="020405030504060302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646152" y="5081230"/>
            <a:ext cx="7851696" cy="590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Amenazas de ciberseguridad, ataques a sistemas de información, robo de datos académicos y estudiantes, y fallas en infraestructura digital.</a:t>
            </a:r>
            <a:endParaRPr lang="en-US" sz="1450" b="1" dirty="0">
              <a:latin typeface="Cambria" panose="02040503050406030204" pitchFamily="18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52" y="6041231"/>
            <a:ext cx="461486" cy="46148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46152" y="6733461"/>
            <a:ext cx="2307908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Cambios Regulatorios</a:t>
            </a:r>
            <a:endParaRPr lang="en-US" sz="1800" dirty="0">
              <a:latin typeface="Cambria" panose="020405030504060302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46152" y="7132558"/>
            <a:ext cx="7851696" cy="590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Modificaciones en normativas educativas, ajustes presupuestales gubernamentales y nuevos requerimientos de acreditación y calidad.</a:t>
            </a:r>
            <a:endParaRPr lang="en-US" sz="1450" b="1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2213" y="441722"/>
            <a:ext cx="5853232" cy="501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Distribución de Riesgos Detectados</a:t>
            </a:r>
            <a:endParaRPr lang="en-US" sz="3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2213" y="943690"/>
            <a:ext cx="12612366" cy="7062907"/>
          </a:xfrm>
          <a:prstGeom prst="rect">
            <a:avLst/>
          </a:prstGeom>
          <a:noFill/>
        </p:spPr>
      </p:pic>
      <p:sp>
        <p:nvSpPr>
          <p:cNvPr id="4" name="Text 1"/>
          <p:cNvSpPr/>
          <p:nvPr/>
        </p:nvSpPr>
        <p:spPr>
          <a:xfrm>
            <a:off x="562213" y="9008864"/>
            <a:ext cx="13505974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Datos correspondientes a universidades públicas mexicanas durante 2023, basado en reportes de órganos internos de control.</a:t>
            </a:r>
            <a:endParaRPr lang="en-US" sz="125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75189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Herramientas y Procesos para la Gestión Efectiva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550961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Metodologías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y herramientas prácticas para implementar sistemas efectivos de gestión de riesgos y control interno.</a:t>
            </a:r>
            <a:endParaRPr lang="en-US" sz="175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103164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Plan de Control de Riesgos: Elementos Clave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857256" y="27708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Identificación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261241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Detección sistemática de riesgos potenciales mediante análisis de procesos y consulta con stakeholders.</a:t>
            </a:r>
            <a:endParaRPr lang="en-US" sz="1750" dirty="0">
              <a:latin typeface="Cambria" panose="020405030504060302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5893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Análisis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937790" y="3079790"/>
            <a:ext cx="38988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Evaluación cuantitativa y cualitativa del impacto y probabilidad de ocurrencia de cada riesgo identificado.</a:t>
            </a:r>
            <a:endParaRPr lang="en-US" sz="1750" dirty="0">
              <a:latin typeface="Cambria" panose="020405030504060302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2233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Controles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937790" y="5713809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Diseño e implementación de controles preventivos y correctivos adaptados a cada tipo de riesgo específico.</a:t>
            </a:r>
            <a:endParaRPr lang="en-US" sz="1750" dirty="0">
              <a:latin typeface="Cambria" panose="02040503050406030204" pitchFamily="18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2233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Seguimiento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793790" y="5713809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Monitoreo continuo y evaluación periódica de la efectividad de los controles implementados.</a:t>
            </a:r>
            <a:endParaRPr lang="en-US" sz="1750" dirty="0">
              <a:latin typeface="Cambria" panose="02040503050406030204" pitchFamily="18" charset="0"/>
            </a:endParaRPr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2881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¿Qué es el Control Interno Gubernamental?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786539"/>
            <a:ext cx="7556421" cy="2093714"/>
          </a:xfrm>
          <a:prstGeom prst="roundRect">
            <a:avLst>
              <a:gd name="adj" fmla="val 6988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63310" y="2786539"/>
            <a:ext cx="121920" cy="2093714"/>
          </a:xfrm>
          <a:prstGeom prst="roundRect">
            <a:avLst>
              <a:gd name="adj" fmla="val 27907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142524" y="30438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Sistema Integrado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42524" y="3534251"/>
            <a:ext cx="695039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Conjunto de normas, procedimientos y mecanismos diseñados para asegurar el cumplimiento </a:t>
            </a:r>
            <a:r>
              <a:rPr lang="en-US" sz="1750" b="1" dirty="0">
                <a:solidFill>
                  <a:srgbClr val="00206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legal,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promover la </a:t>
            </a:r>
            <a:r>
              <a:rPr lang="en-US" sz="1750" b="1" dirty="0">
                <a:solidFill>
                  <a:srgbClr val="00206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eficiencia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operativa y garantizar la </a:t>
            </a:r>
            <a:r>
              <a:rPr lang="en-US" sz="1750" b="1" dirty="0">
                <a:solidFill>
                  <a:srgbClr val="00206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transparencia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en el manejo de recursos públicos.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93790" y="5107067"/>
            <a:ext cx="7556421" cy="2093714"/>
          </a:xfrm>
          <a:prstGeom prst="roundRect">
            <a:avLst>
              <a:gd name="adj" fmla="val 6988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763310" y="5107067"/>
            <a:ext cx="121920" cy="2093714"/>
          </a:xfrm>
          <a:prstGeom prst="roundRect">
            <a:avLst>
              <a:gd name="adj" fmla="val 27907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142524" y="5364361"/>
            <a:ext cx="28480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Protección Universitaria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142524" y="5854779"/>
            <a:ext cx="695039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En universidades públicas, protege </a:t>
            </a:r>
            <a:r>
              <a:rPr lang="en-US" sz="1750" b="1" dirty="0">
                <a:solidFill>
                  <a:srgbClr val="00206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recursos educativos 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y garantiza la </a:t>
            </a:r>
            <a:r>
              <a:rPr lang="en-US" sz="1750" b="1" dirty="0">
                <a:solidFill>
                  <a:srgbClr val="00206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calidad académica 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conforme a normativas vigentes, asegurando el </a:t>
            </a:r>
            <a:r>
              <a:rPr lang="en-US" sz="1750" b="1" dirty="0">
                <a:solidFill>
                  <a:srgbClr val="00206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cumplimiento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de la misión institucional.</a:t>
            </a:r>
            <a:endParaRPr lang="en-US" sz="175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57601"/>
            <a:ext cx="737354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Auditoría de Gestión de Riesgos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033355"/>
            <a:ext cx="33435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Procedimientos de Auditoría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3614499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Revisión de documentación y registros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80190" y="4419600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Entrevistas con personal clave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280190" y="4861798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Pruebas de controles y procesos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280190" y="5429012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Análisis de indicadores de gestión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342721" y="30333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Enfoque Integral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342721" y="3614499"/>
            <a:ext cx="3895793" cy="3570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Evaluación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comprensiva del cumplimiento normativo, eficiencia operativa y transparencia </a:t>
            </a:r>
            <a:r>
              <a:rPr lang="en-US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en la gestión, con especial atención a la detección de 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responsabilidades administrativas.</a:t>
            </a:r>
            <a:endParaRPr lang="en-US" b="1" i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5301" y="1041559"/>
            <a:ext cx="7550706" cy="650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Ejemplo de Impacto: Universidad Y</a:t>
            </a:r>
            <a:endParaRPr lang="en-US" sz="4050" dirty="0">
              <a:latin typeface="Cambria" panose="020405030504060302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449497" y="2004655"/>
            <a:ext cx="22860" cy="3731062"/>
          </a:xfrm>
          <a:prstGeom prst="roundRect">
            <a:avLst>
              <a:gd name="adj" fmla="val 13666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660892" y="2227421"/>
            <a:ext cx="624721" cy="22860"/>
          </a:xfrm>
          <a:prstGeom prst="roundRect">
            <a:avLst>
              <a:gd name="adj" fmla="val 13666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215241" y="2004655"/>
            <a:ext cx="468511" cy="468511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293287" y="2043648"/>
            <a:ext cx="312301" cy="390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1</a:t>
            </a:r>
            <a:endParaRPr lang="en-US" sz="2450" dirty="0">
              <a:latin typeface="Cambria" panose="020405030504060302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490936" y="2076212"/>
            <a:ext cx="2603421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Detección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490936" y="2526506"/>
            <a:ext cx="6410563" cy="666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Auditoría identifica incumplimiento en procesos de contratación de servicios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660892" y="3832027"/>
            <a:ext cx="624721" cy="22860"/>
          </a:xfrm>
          <a:prstGeom prst="roundRect">
            <a:avLst>
              <a:gd name="adj" fmla="val 13666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6215241" y="3609261"/>
            <a:ext cx="468511" cy="468511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293287" y="3648254"/>
            <a:ext cx="312301" cy="390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2</a:t>
            </a:r>
            <a:endParaRPr lang="en-US" sz="2450" dirty="0">
              <a:latin typeface="Cambria" panose="020405030504060302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490936" y="3680817"/>
            <a:ext cx="2603421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Recomendaciones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490936" y="4131112"/>
            <a:ext cx="6410563" cy="333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Se emiten 12 recomendaciones específicas para fortalecer controles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660892" y="5103495"/>
            <a:ext cx="624721" cy="22860"/>
          </a:xfrm>
          <a:prstGeom prst="roundRect">
            <a:avLst>
              <a:gd name="adj" fmla="val 13666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6215241" y="4880729"/>
            <a:ext cx="468511" cy="468511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293287" y="4919722"/>
            <a:ext cx="312301" cy="390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3</a:t>
            </a:r>
            <a:endParaRPr lang="en-US" sz="2450" dirty="0">
              <a:latin typeface="Cambria" panose="020405030504060302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7490936" y="4952286"/>
            <a:ext cx="2603421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Resultados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490936" y="5402580"/>
            <a:ext cx="6410563" cy="333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Ahorro de 2 millones de pesos y mejora en transparencia contractual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6215301" y="5969913"/>
            <a:ext cx="7686199" cy="1218009"/>
          </a:xfrm>
          <a:prstGeom prst="roundRect">
            <a:avLst>
              <a:gd name="adj" fmla="val 2565"/>
            </a:avLst>
          </a:prstGeom>
          <a:solidFill>
            <a:schemeClr val="accent6">
              <a:lumMod val="60000"/>
              <a:lumOff val="40000"/>
            </a:schemeClr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pic>
        <p:nvPicPr>
          <p:cNvPr id="2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541" y="6276499"/>
            <a:ext cx="260271" cy="208240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6892052" y="6230183"/>
            <a:ext cx="6801207" cy="666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Este caso demuestra el retorno de inversión tangible que genera un </a:t>
            </a:r>
            <a:r>
              <a:rPr lang="en-US" sz="1600" b="1" dirty="0">
                <a:solidFill>
                  <a:srgbClr val="00000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sistema efectivo de control interno </a:t>
            </a: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en universidades públicas.</a:t>
            </a:r>
            <a:endParaRPr lang="en-US" sz="160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5234" y="1828384"/>
            <a:ext cx="1115687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Implementación</a:t>
            </a: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 o </a:t>
            </a:r>
            <a:r>
              <a:rPr lang="en-US" sz="4450" dirty="0" err="1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revisión</a:t>
            </a: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 del Sistema de Control Interno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301484"/>
            <a:ext cx="4196358" cy="3129201"/>
          </a:xfrm>
          <a:prstGeom prst="roundRect">
            <a:avLst>
              <a:gd name="adj" fmla="val 467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3271004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551688" y="296132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2755761" y="313146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1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051084" y="3868460"/>
            <a:ext cx="31011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Estructura Organizacional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051084" y="4358878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Definición </a:t>
            </a:r>
            <a:r>
              <a:rPr lang="en-US" sz="175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clara de roles, responsabilidades y líneas de autoridad 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para todos los niveles de la organización universitaria.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5216962" y="3301484"/>
            <a:ext cx="4196358" cy="3129201"/>
          </a:xfrm>
          <a:prstGeom prst="roundRect">
            <a:avLst>
              <a:gd name="adj" fmla="val 467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5216962" y="3271004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6974860" y="296132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178933" y="313146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2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474256" y="38684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Capacitación Continua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5474256" y="4358878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Programas permanentes de </a:t>
            </a:r>
            <a:r>
              <a:rPr lang="en-US" sz="175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formación para funcionarios y servidores públicos 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en temas de control interno y gestión de riesgos.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9640133" y="3301484"/>
            <a:ext cx="4196358" cy="3129201"/>
          </a:xfrm>
          <a:prstGeom prst="roundRect">
            <a:avLst>
              <a:gd name="adj" fmla="val 467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9640133" y="3271004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11398032" y="296132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1602105" y="313146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3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9897427" y="38684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Tecnología de Soporte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9897427" y="4358878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Utilización de </a:t>
            </a:r>
            <a:r>
              <a:rPr lang="en-US" sz="175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herramientas tecnológicas avanzadas para monitoreo en tiempo real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y generación de reportes automatizados.</a:t>
            </a:r>
            <a:endParaRPr lang="en-US" sz="175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600688" y="1114406"/>
            <a:ext cx="3171847" cy="83099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Objetivos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8515358" y="4114802"/>
            <a:ext cx="3086122" cy="83099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Controles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371822" y="4114802"/>
            <a:ext cx="2828945" cy="83099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Riesgos</a:t>
            </a:r>
          </a:p>
        </p:txBody>
      </p:sp>
      <p:sp>
        <p:nvSpPr>
          <p:cNvPr id="6" name="5 Elipse"/>
          <p:cNvSpPr/>
          <p:nvPr/>
        </p:nvSpPr>
        <p:spPr>
          <a:xfrm>
            <a:off x="8858261" y="1800209"/>
            <a:ext cx="3171847" cy="1885963"/>
          </a:xfrm>
          <a:prstGeom prst="ellipse">
            <a:avLst/>
          </a:prstGeom>
          <a:solidFill>
            <a:srgbClr val="FC6E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latin typeface="Cambria" panose="02040503050406030204" pitchFamily="18" charset="0"/>
              </a:rPr>
              <a:t>Controles para alcanzar los objetivos</a:t>
            </a:r>
          </a:p>
        </p:txBody>
      </p:sp>
      <p:sp>
        <p:nvSpPr>
          <p:cNvPr id="7" name="6 Elipse"/>
          <p:cNvSpPr/>
          <p:nvPr/>
        </p:nvSpPr>
        <p:spPr>
          <a:xfrm>
            <a:off x="5772139" y="5572135"/>
            <a:ext cx="2914670" cy="1543061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latin typeface="Cambria" panose="02040503050406030204" pitchFamily="18" charset="0"/>
              </a:rPr>
              <a:t>Controles para mitigar/ evitar los riesgos</a:t>
            </a:r>
          </a:p>
        </p:txBody>
      </p:sp>
      <p:sp>
        <p:nvSpPr>
          <p:cNvPr id="9" name="8 Flecha izquierda y derecha"/>
          <p:cNvSpPr/>
          <p:nvPr/>
        </p:nvSpPr>
        <p:spPr>
          <a:xfrm>
            <a:off x="6543670" y="4371977"/>
            <a:ext cx="1459382" cy="581558"/>
          </a:xfrm>
          <a:prstGeom prst="left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latin typeface="Cambria" panose="02040503050406030204" pitchFamily="18" charset="0"/>
            </a:endParaRPr>
          </a:p>
        </p:txBody>
      </p:sp>
      <p:sp>
        <p:nvSpPr>
          <p:cNvPr id="11" name="10 Flecha arriba y abajo"/>
          <p:cNvSpPr/>
          <p:nvPr/>
        </p:nvSpPr>
        <p:spPr>
          <a:xfrm rot="2201363">
            <a:off x="5553091" y="2433504"/>
            <a:ext cx="600079" cy="1474448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latin typeface="Cambria" panose="02040503050406030204" pitchFamily="18" charset="0"/>
            </a:endParaRPr>
          </a:p>
        </p:txBody>
      </p:sp>
      <p:sp>
        <p:nvSpPr>
          <p:cNvPr id="12" name="11 Flecha arriba y abajo"/>
          <p:cNvSpPr/>
          <p:nvPr/>
        </p:nvSpPr>
        <p:spPr>
          <a:xfrm rot="20020912">
            <a:off x="7829554" y="2486014"/>
            <a:ext cx="600079" cy="128588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8415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55821"/>
            <a:ext cx="588847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Flujo de Implementación</a:t>
            </a:r>
            <a:endParaRPr lang="en-US" sz="4450" dirty="0">
              <a:latin typeface="Cambria" panose="020405030504060302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625" y="2018228"/>
            <a:ext cx="12625030" cy="473749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4546" y="3224954"/>
            <a:ext cx="652135" cy="65213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203535" y="5605654"/>
            <a:ext cx="1904234" cy="366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Evaluación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7120" y="3226177"/>
            <a:ext cx="652135" cy="65213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8803678" y="5605654"/>
            <a:ext cx="1904234" cy="366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Piloto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307" y="3226177"/>
            <a:ext cx="652135" cy="652135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6416864" y="5605654"/>
            <a:ext cx="1904234" cy="366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Capacitación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3493" y="3226177"/>
            <a:ext cx="652135" cy="652135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4030050" y="5605654"/>
            <a:ext cx="1904234" cy="366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Diseño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3636" y="3226177"/>
            <a:ext cx="652135" cy="652135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1591065" y="5605654"/>
            <a:ext cx="1904234" cy="366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Diagnóstico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 6"/>
          <p:cNvSpPr/>
          <p:nvPr/>
        </p:nvSpPr>
        <p:spPr>
          <a:xfrm>
            <a:off x="1002625" y="660299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La implementación exitosa requiere un enfoque estructurado y gradual que permita la adaptación cultural de la organización.</a:t>
            </a:r>
            <a:endParaRPr lang="en-US" sz="175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A1A2B-10F3-3748-E968-0E84B7A59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2716CE78-AE5A-327D-6002-07DE5625804E}"/>
              </a:ext>
            </a:extLst>
          </p:cNvPr>
          <p:cNvSpPr/>
          <p:nvPr/>
        </p:nvSpPr>
        <p:spPr>
          <a:xfrm>
            <a:off x="793790" y="2199680"/>
            <a:ext cx="79338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Preguntas Frecuentes de Titulares</a:t>
            </a:r>
            <a:endParaRPr lang="en-US" sz="4450" dirty="0">
              <a:latin typeface="Cambria" panose="02040503050406030204" pitchFamily="18" charset="0"/>
            </a:endParaRPr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BCEDA947-A4BB-BCB8-53AF-45BD0E6EE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62087"/>
            <a:ext cx="4196358" cy="2667833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78451E35-8FD6-2C63-4B58-720B0BA16535}"/>
              </a:ext>
            </a:extLst>
          </p:cNvPr>
          <p:cNvSpPr/>
          <p:nvPr/>
        </p:nvSpPr>
        <p:spPr>
          <a:xfrm>
            <a:off x="1020604" y="35889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Priorización de Riesgos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AE2C2A8F-51D1-9BF7-3908-281E12105C49}"/>
              </a:ext>
            </a:extLst>
          </p:cNvPr>
          <p:cNvSpPr/>
          <p:nvPr/>
        </p:nvSpPr>
        <p:spPr>
          <a:xfrm>
            <a:off x="1020604" y="4079319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¿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Cómo priorizar riesgos</a:t>
            </a:r>
            <a:r>
              <a:rPr lang="en-US" sz="20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en contextos universitarios con recursos limitados y múltiples demandas operativas?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06396DB4-C991-3719-C8BF-9181BFE29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962" y="3362087"/>
            <a:ext cx="4196358" cy="2667833"/>
          </a:xfrm>
          <a:prstGeom prst="rect">
            <a:avLst/>
          </a:prstGeom>
        </p:spPr>
      </p:pic>
      <p:sp>
        <p:nvSpPr>
          <p:cNvPr id="7" name="Text 3">
            <a:extLst>
              <a:ext uri="{FF2B5EF4-FFF2-40B4-BE49-F238E27FC236}">
                <a16:creationId xmlns:a16="http://schemas.microsoft.com/office/drawing/2014/main" id="{53ABC20D-5B8A-DE9F-9ED0-C90EA84DD937}"/>
              </a:ext>
            </a:extLst>
          </p:cNvPr>
          <p:cNvSpPr/>
          <p:nvPr/>
        </p:nvSpPr>
        <p:spPr>
          <a:xfrm>
            <a:off x="5443776" y="3588901"/>
            <a:ext cx="31052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Indicadores de Efectividad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72F6C300-3CA3-B363-5DA3-44EA7FE71FB1}"/>
              </a:ext>
            </a:extLst>
          </p:cNvPr>
          <p:cNvSpPr/>
          <p:nvPr/>
        </p:nvSpPr>
        <p:spPr>
          <a:xfrm>
            <a:off x="5443776" y="4079319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¿Qué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indicadores específicos </a:t>
            </a:r>
            <a:r>
              <a:rPr lang="en-US" sz="20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utilizar para medir la efectividad del control interno en universidades públicas?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7F426D29-297C-5D51-EF38-AE904CCEF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133" y="3362087"/>
            <a:ext cx="4196358" cy="2667833"/>
          </a:xfrm>
          <a:prstGeom prst="rect">
            <a:avLst/>
          </a:prstGeom>
        </p:spPr>
      </p:pic>
      <p:sp>
        <p:nvSpPr>
          <p:cNvPr id="10" name="Text 5">
            <a:extLst>
              <a:ext uri="{FF2B5EF4-FFF2-40B4-BE49-F238E27FC236}">
                <a16:creationId xmlns:a16="http://schemas.microsoft.com/office/drawing/2014/main" id="{C5962688-A706-0611-A97D-4DEFB6E453A4}"/>
              </a:ext>
            </a:extLst>
          </p:cNvPr>
          <p:cNvSpPr/>
          <p:nvPr/>
        </p:nvSpPr>
        <p:spPr>
          <a:xfrm>
            <a:off x="9866948" y="35889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Cultura de Control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F31F6EEF-785B-548A-7A20-0040E08DD715}"/>
              </a:ext>
            </a:extLst>
          </p:cNvPr>
          <p:cNvSpPr/>
          <p:nvPr/>
        </p:nvSpPr>
        <p:spPr>
          <a:xfrm>
            <a:off x="9866948" y="4079319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¿Cómo fomentar una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cultura sólida de control interno</a:t>
            </a:r>
            <a:r>
              <a:rPr lang="en-US" sz="20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en toda la comunidad universitaria?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191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D5B2A-0A67-BFD2-1CFE-C6085A88B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1297631-4127-9B31-5B39-0E3E7AFEA126}"/>
              </a:ext>
            </a:extLst>
          </p:cNvPr>
          <p:cNvSpPr/>
          <p:nvPr/>
        </p:nvSpPr>
        <p:spPr>
          <a:xfrm>
            <a:off x="793790" y="1602105"/>
            <a:ext cx="95683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Recomendaciones</a:t>
            </a: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 Prácticas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F7EFB5C0-D6B8-E30A-C212-B99B07C62CAB}"/>
              </a:ext>
            </a:extLst>
          </p:cNvPr>
          <p:cNvSpPr/>
          <p:nvPr/>
        </p:nvSpPr>
        <p:spPr>
          <a:xfrm>
            <a:off x="793790" y="2764512"/>
            <a:ext cx="4196358" cy="3862864"/>
          </a:xfrm>
          <a:prstGeom prst="roundRect">
            <a:avLst>
              <a:gd name="adj" fmla="val 881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60190D9D-892F-BA2D-71D9-36EB6DDFB0CE}"/>
              </a:ext>
            </a:extLst>
          </p:cNvPr>
          <p:cNvSpPr/>
          <p:nvPr/>
        </p:nvSpPr>
        <p:spPr>
          <a:xfrm>
            <a:off x="824270" y="2794992"/>
            <a:ext cx="4135398" cy="680442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661FEEB4-0F4D-0D46-484F-59D664A2739C}"/>
              </a:ext>
            </a:extLst>
          </p:cNvPr>
          <p:cNvSpPr/>
          <p:nvPr/>
        </p:nvSpPr>
        <p:spPr>
          <a:xfrm>
            <a:off x="2721888" y="292250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1</a:t>
            </a:r>
            <a:endParaRPr lang="en-US" sz="2650" dirty="0">
              <a:latin typeface="Cambria" panose="02040503050406030204" pitchFamily="18" charset="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9099FC36-E0C8-B94C-9B46-52D6319AF6F1}"/>
              </a:ext>
            </a:extLst>
          </p:cNvPr>
          <p:cNvSpPr/>
          <p:nvPr/>
        </p:nvSpPr>
        <p:spPr>
          <a:xfrm>
            <a:off x="1051084" y="37022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Matriz de Priorización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D8EF1EF5-DCBF-EFCB-D08C-DD70C6847103}"/>
              </a:ext>
            </a:extLst>
          </p:cNvPr>
          <p:cNvSpPr/>
          <p:nvPr/>
        </p:nvSpPr>
        <p:spPr>
          <a:xfrm>
            <a:off x="1051084" y="4192667"/>
            <a:ext cx="368177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Utilizar matriz de impacto vs probabilidad, enfocándose en </a:t>
            </a:r>
            <a:r>
              <a:rPr lang="en-US" sz="175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riesgos de alto impacto financiero y reputacional. 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Comenzar con controles de bajo costo y alta efectividad.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439EB600-85B8-E28F-026E-7DAC265177F1}"/>
              </a:ext>
            </a:extLst>
          </p:cNvPr>
          <p:cNvSpPr/>
          <p:nvPr/>
        </p:nvSpPr>
        <p:spPr>
          <a:xfrm>
            <a:off x="5216962" y="2764512"/>
            <a:ext cx="4196358" cy="3862864"/>
          </a:xfrm>
          <a:prstGeom prst="roundRect">
            <a:avLst>
              <a:gd name="adj" fmla="val 881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80F60399-B9D5-4D8E-53E4-95381F75CC5B}"/>
              </a:ext>
            </a:extLst>
          </p:cNvPr>
          <p:cNvSpPr/>
          <p:nvPr/>
        </p:nvSpPr>
        <p:spPr>
          <a:xfrm>
            <a:off x="5247442" y="2794992"/>
            <a:ext cx="4135398" cy="680442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86806D45-EC2F-DC74-19FC-2EA291DC18E1}"/>
              </a:ext>
            </a:extLst>
          </p:cNvPr>
          <p:cNvSpPr/>
          <p:nvPr/>
        </p:nvSpPr>
        <p:spPr>
          <a:xfrm>
            <a:off x="7145060" y="292250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2</a:t>
            </a:r>
            <a:endParaRPr lang="en-US" sz="2650" dirty="0">
              <a:latin typeface="Cambria" panose="02040503050406030204" pitchFamily="18" charset="0"/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BB36603F-7E86-FD2F-E5AB-F6F93474D415}"/>
              </a:ext>
            </a:extLst>
          </p:cNvPr>
          <p:cNvSpPr/>
          <p:nvPr/>
        </p:nvSpPr>
        <p:spPr>
          <a:xfrm>
            <a:off x="5474256" y="37022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KPIs Específicos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801E7782-62CF-D6E3-8B61-C4E337AF25FB}"/>
              </a:ext>
            </a:extLst>
          </p:cNvPr>
          <p:cNvSpPr/>
          <p:nvPr/>
        </p:nvSpPr>
        <p:spPr>
          <a:xfrm>
            <a:off x="5474256" y="4192667"/>
            <a:ext cx="368177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Implementar indicadores 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como: tiempo de resolución de hallazgos, porcentaje de recomendaciones implementadas, reducción de quejas estudiantiles, y mejora en calificaciones de transparencia.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209FF163-C533-C20D-02FE-3EBE9EB1020D}"/>
              </a:ext>
            </a:extLst>
          </p:cNvPr>
          <p:cNvSpPr/>
          <p:nvPr/>
        </p:nvSpPr>
        <p:spPr>
          <a:xfrm>
            <a:off x="9640133" y="2764512"/>
            <a:ext cx="4196358" cy="3862864"/>
          </a:xfrm>
          <a:prstGeom prst="roundRect">
            <a:avLst>
              <a:gd name="adj" fmla="val 881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05F22253-8BE9-7964-8A48-853522ECE8AD}"/>
              </a:ext>
            </a:extLst>
          </p:cNvPr>
          <p:cNvSpPr/>
          <p:nvPr/>
        </p:nvSpPr>
        <p:spPr>
          <a:xfrm>
            <a:off x="9670613" y="2794992"/>
            <a:ext cx="4135398" cy="680442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6603EBDC-AE67-26CB-3CA3-9CFB77196441}"/>
              </a:ext>
            </a:extLst>
          </p:cNvPr>
          <p:cNvSpPr/>
          <p:nvPr/>
        </p:nvSpPr>
        <p:spPr>
          <a:xfrm>
            <a:off x="11568232" y="292250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3</a:t>
            </a:r>
            <a:endParaRPr lang="en-US" sz="2650" dirty="0">
              <a:latin typeface="Cambria" panose="02040503050406030204" pitchFamily="18" charset="0"/>
            </a:endParaRPr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36252386-A6E7-76BB-4433-25DC4CAAE01F}"/>
              </a:ext>
            </a:extLst>
          </p:cNvPr>
          <p:cNvSpPr/>
          <p:nvPr/>
        </p:nvSpPr>
        <p:spPr>
          <a:xfrm>
            <a:off x="9897427" y="37022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Estrategia Cultural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265D1E7F-1D88-A7E9-A28D-892FEFD59E58}"/>
              </a:ext>
            </a:extLst>
          </p:cNvPr>
          <p:cNvSpPr/>
          <p:nvPr/>
        </p:nvSpPr>
        <p:spPr>
          <a:xfrm>
            <a:off x="9897427" y="4192667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Desarrollar programa de </a:t>
            </a:r>
            <a:r>
              <a:rPr lang="en-US" sz="175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comunicación continua, reconocimiento a buenas prácticas, capacitación por niveles y liderazgo 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visible de autoridades universitarias.</a:t>
            </a:r>
            <a:endParaRPr lang="en-US" sz="175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8311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523905"/>
            <a:ext cx="79487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Mejores</a:t>
            </a: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 Prácticas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657284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El </a:t>
            </a:r>
            <a:r>
              <a:rPr lang="en-US" sz="175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reto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175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en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las </a:t>
            </a:r>
            <a:r>
              <a:rPr lang="en-US" sz="175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universidades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de </a:t>
            </a:r>
            <a:r>
              <a:rPr lang="en-US" sz="175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ir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175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transformado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su gestión a través de sistemas efectivos de control interno y gestión de riesgos.</a:t>
            </a:r>
            <a:endParaRPr lang="en-US" sz="175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8066" y="564118"/>
            <a:ext cx="6292453" cy="641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 err="1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Ejemplo</a:t>
            </a:r>
            <a:r>
              <a:rPr lang="en-US" sz="40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: Universidad Z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66" y="1615559"/>
            <a:ext cx="4227076" cy="42270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18066" y="6047780"/>
            <a:ext cx="300156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 err="1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Implementación</a:t>
            </a:r>
            <a:r>
              <a:rPr lang="en-US" sz="20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 COSO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18066" y="6491288"/>
            <a:ext cx="4227076" cy="1312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Sistema integral de gestión de riesgos alineado al </a:t>
            </a:r>
            <a:r>
              <a:rPr lang="en-US" sz="160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marco</a:t>
            </a:r>
            <a:r>
              <a:rPr lang="en-US" sz="16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COSO, adaptado específicamente al contexto </a:t>
            </a:r>
            <a:r>
              <a:rPr lang="en-US" sz="160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universitario</a:t>
            </a:r>
            <a:r>
              <a:rPr lang="en-US" sz="16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160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público</a:t>
            </a:r>
            <a:r>
              <a:rPr lang="en-US" sz="16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.</a:t>
            </a:r>
            <a:endParaRPr lang="en-US" sz="1600" dirty="0">
              <a:latin typeface="Cambria" panose="020405030504060302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603" y="1615559"/>
            <a:ext cx="4227076" cy="42270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01603" y="6047780"/>
            <a:ext cx="2745938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Resultados Cuantificables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201603" y="6491288"/>
            <a:ext cx="4227076" cy="1312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Reducción del 30% en incidencias administrativas durante 3 años consecutivos, mejorando significativamente la eficiencia operativa.</a:t>
            </a:r>
            <a:endParaRPr lang="en-US" sz="1600" dirty="0">
              <a:latin typeface="Cambria" panose="020405030504060302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5139" y="1615559"/>
            <a:ext cx="4227076" cy="42270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5139" y="6047780"/>
            <a:ext cx="256460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Percepción Mejorada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685139" y="6491288"/>
            <a:ext cx="4227076" cy="1312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Incremento notable en la percepción de transparencia según encuesta interna aplicada a estudiantes, académicos y administrativos.</a:t>
            </a:r>
            <a:endParaRPr lang="en-US" sz="160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7255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4250" y="2894528"/>
            <a:ext cx="6081951" cy="593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 err="1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Ejemplo</a:t>
            </a:r>
            <a:r>
              <a:rPr lang="en-US" sz="370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: Universidad W</a:t>
            </a:r>
            <a:endParaRPr lang="en-US" sz="3700" dirty="0">
              <a:latin typeface="Cambria" panose="020405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948928" y="4057055"/>
            <a:ext cx="4074557" cy="355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Auditoría Concurrente Innovadora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48928" y="4697492"/>
            <a:ext cx="13017222" cy="607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Implementación pionera </a:t>
            </a:r>
            <a:r>
              <a:rPr lang="en-US" sz="1450" b="1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de auditorías concurrentes para supervisar procesos en tiempo real</a:t>
            </a:r>
            <a:r>
              <a:rPr lang="en-US" sz="14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, permitiendo la detección temprana de irregularidades en gastos operativos y el fortalecimiento continuo de la cultura de control y ética institucional.</a:t>
            </a:r>
            <a:endParaRPr lang="en-US" sz="1450" dirty="0">
              <a:latin typeface="Cambria" panose="020405030504060302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64250" y="3772376"/>
            <a:ext cx="22860" cy="1745813"/>
          </a:xfrm>
          <a:prstGeom prst="rect">
            <a:avLst/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64250" y="5826562"/>
            <a:ext cx="4275773" cy="626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95%</a:t>
            </a:r>
            <a:endParaRPr lang="en-US" sz="4900" dirty="0">
              <a:latin typeface="Cambria" panose="020405030504060302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615797" y="6690003"/>
            <a:ext cx="2372558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Detección Temprana</a:t>
            </a:r>
            <a:endParaRPr lang="en-US" sz="1850" dirty="0">
              <a:latin typeface="Cambria" panose="020405030504060302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64250" y="7100411"/>
            <a:ext cx="4275773" cy="607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Porcentaje de irregularidades detectadas antes de generar impacto financiero</a:t>
            </a:r>
            <a:endParaRPr lang="en-US" sz="1450" dirty="0">
              <a:latin typeface="Cambria" panose="020405030504060302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177195" y="5826562"/>
            <a:ext cx="4275892" cy="626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40%</a:t>
            </a:r>
            <a:endParaRPr lang="en-US" sz="4900" dirty="0">
              <a:latin typeface="Cambria" panose="020405030504060302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128861" y="6690003"/>
            <a:ext cx="2372558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Reducción de Costos</a:t>
            </a:r>
            <a:endParaRPr lang="en-US" sz="1850" dirty="0">
              <a:latin typeface="Cambria" panose="020405030504060302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177195" y="7100411"/>
            <a:ext cx="4275892" cy="607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Disminución en gastos operativos innecesarios identificados</a:t>
            </a:r>
            <a:endParaRPr lang="en-US" sz="1450" dirty="0">
              <a:latin typeface="Cambria" panose="020405030504060302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9690259" y="5826562"/>
            <a:ext cx="4275773" cy="626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88%</a:t>
            </a:r>
            <a:endParaRPr lang="en-US" sz="4900" dirty="0">
              <a:latin typeface="Cambria" panose="020405030504060302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0615374" y="6690003"/>
            <a:ext cx="2425541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Satisfacción del Personal</a:t>
            </a:r>
            <a:endParaRPr lang="en-US" sz="1850" dirty="0">
              <a:latin typeface="Cambria" panose="020405030504060302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690259" y="7100411"/>
            <a:ext cx="4275773" cy="607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Nivel de aceptación del nuevo sistema entre empleados</a:t>
            </a:r>
            <a:endParaRPr lang="en-US" sz="145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4115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Gestión de Riesgos: Definición y Objetivos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6256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Proceso Sistemático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4206835"/>
            <a:ext cx="3501509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Metodología estructurada para </a:t>
            </a:r>
            <a:r>
              <a:rPr lang="en-US" sz="1750" b="1" dirty="0">
                <a:solidFill>
                  <a:srgbClr val="C0000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identificar, evaluar y mitigar 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riesgos que puedan afectar el logro de objetivos institucionales y la prestación de servicios educativos de calidad.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342721" y="3625691"/>
            <a:ext cx="34020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Protección del Sector Público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342721" y="4206835"/>
            <a:ext cx="3501509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En el ámbito gubernamental, busca </a:t>
            </a:r>
            <a:r>
              <a:rPr lang="en-US" sz="1750" b="1" dirty="0">
                <a:solidFill>
                  <a:srgbClr val="C0000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proteger el patrimonio institucional, asegurar la continuidad operativa y mantener la confianza ciudadana 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en las instituciones educativas.</a:t>
            </a:r>
            <a:endParaRPr lang="en-US" sz="175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82140"/>
            <a:ext cx="113312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Herramientas Digitales para la Gestión y Control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044547"/>
            <a:ext cx="4196358" cy="3302913"/>
          </a:xfrm>
          <a:prstGeom prst="roundRect">
            <a:avLst>
              <a:gd name="adj" fmla="val 1030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1020604" y="327136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770" y="3420189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178617"/>
            <a:ext cx="30549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Plataformas de Monitoreo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20604" y="4669036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Sistemas en línea para seguimiento continuo de indicadores clave de riesgo y control interno.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216962" y="3044547"/>
            <a:ext cx="4196358" cy="3302913"/>
          </a:xfrm>
          <a:prstGeom prst="roundRect">
            <a:avLst>
              <a:gd name="adj" fmla="val 1030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443776" y="327136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942" y="3420189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43776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Auditorías Predictivas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443776" y="4669036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Análisis avanzado de datos para identificar patrones y predecir posibles riesgos antes de su materialización.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9640133" y="3044547"/>
            <a:ext cx="4196358" cy="3302913"/>
          </a:xfrm>
          <a:prstGeom prst="roundRect">
            <a:avLst>
              <a:gd name="adj" fmla="val 1030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9866948" y="327136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4114" y="3420189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6948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Capacitación Virtual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866948" y="4669036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Recursos interactivos y plataformas de aprendizaje en línea para formación continua del personal.</a:t>
            </a:r>
            <a:endParaRPr lang="en-US" sz="175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76149"/>
            <a:ext cx="72434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Software de Gestión de Riesgos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28519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Funcionalidades Clave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3433048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Registro y seguimiento de riesgos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80190" y="4238149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Alertas automáticas por umbrales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280190" y="5043249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Reportes ejecutivos en tiempo real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280190" y="5848350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Integración con sistemas universitarios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342721" y="28519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Beneficios Operativos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342721" y="3433048"/>
            <a:ext cx="350150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Centralización de información, reducción de tiempo en reportes, mejora en la toma de decisiones y fortalecimiento de la cultura de gestión de riesgos.</a:t>
            </a:r>
            <a:endParaRPr lang="en-US" sz="175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4238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Principales Retos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104793"/>
            <a:ext cx="4196358" cy="3182422"/>
          </a:xfrm>
          <a:prstGeom prst="roundRect">
            <a:avLst>
              <a:gd name="adj" fmla="val 4597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63310" y="3104793"/>
            <a:ext cx="121920" cy="3182422"/>
          </a:xfrm>
          <a:prstGeom prst="roundRect">
            <a:avLst>
              <a:gd name="adj" fmla="val 27907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142524" y="33620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000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Resistencia Cultural</a:t>
            </a:r>
            <a:endParaRPr lang="en-US" sz="22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142524" y="3852505"/>
            <a:ext cx="359033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Oposición al cambio organizacional por parte de personal con prácticas tradicionales, requiere estrategias de gestión del cambio y comunicación efectiva.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5216962" y="3104793"/>
            <a:ext cx="4196358" cy="3182422"/>
          </a:xfrm>
          <a:prstGeom prst="roundRect">
            <a:avLst>
              <a:gd name="adj" fmla="val 4597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186482" y="3104793"/>
            <a:ext cx="121920" cy="3182422"/>
          </a:xfrm>
          <a:prstGeom prst="roundRect">
            <a:avLst>
              <a:gd name="adj" fmla="val 27907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565696" y="3362087"/>
            <a:ext cx="333625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000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Limitaciones Presupuestales</a:t>
            </a:r>
            <a:endParaRPr lang="en-US" sz="22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565696" y="3852505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Restricciones financieras que dificultan la inversión en tecnología, capacitación y recursos humanos especializados en control interno.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9640133" y="3104793"/>
            <a:ext cx="4196358" cy="3182422"/>
          </a:xfrm>
          <a:prstGeom prst="roundRect">
            <a:avLst>
              <a:gd name="adj" fmla="val 4597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9609653" y="3104793"/>
            <a:ext cx="121920" cy="3182422"/>
          </a:xfrm>
          <a:prstGeom prst="roundRect">
            <a:avLst>
              <a:gd name="adj" fmla="val 27907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9988868" y="33620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000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Complejidad Normativa</a:t>
            </a:r>
            <a:endParaRPr lang="en-US" sz="22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988868" y="3852505"/>
            <a:ext cx="35903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Marco regulatorio en constante evolución que exige actualización permanente de procedimientos y capacitación continua del personal.</a:t>
            </a:r>
            <a:endParaRPr lang="en-US" sz="175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81207"/>
            <a:ext cx="59947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Oportunidades de Mejora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2130147"/>
            <a:ext cx="3664744" cy="3121462"/>
          </a:xfrm>
          <a:prstGeom prst="roundRect">
            <a:avLst>
              <a:gd name="adj" fmla="val 17440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507004" y="23569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Mejora Continua</a:t>
            </a:r>
            <a:endParaRPr lang="en-US" sz="2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07004" y="2847380"/>
            <a:ext cx="3211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Integración natural con procesos de calidad académica y administrativa, creando sinergias que fortalecen toda la organización universitaria.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0171748" y="2130147"/>
            <a:ext cx="3664863" cy="3121462"/>
          </a:xfrm>
          <a:prstGeom prst="roundRect">
            <a:avLst>
              <a:gd name="adj" fmla="val 17440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398562" y="23569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Rendición de Cuentas</a:t>
            </a:r>
            <a:endParaRPr lang="en-US" sz="2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398562" y="2847380"/>
            <a:ext cx="3211235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Fortalecimiento de la transparencia y responsabilidad institucional, mejorando la confianza de estudiantes, padres de familia y sociedad.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80190" y="5478423"/>
            <a:ext cx="7556421" cy="1669852"/>
          </a:xfrm>
          <a:prstGeom prst="roundRect">
            <a:avLst>
              <a:gd name="adj" fmla="val 3260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507004" y="57052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Confianza Institucional</a:t>
            </a:r>
            <a:endParaRPr lang="en-US" sz="2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507004" y="6195655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Mayor credibilidad ante autoridades gubernamentales, organismos acreditadores y la comunidad universitaria en general.</a:t>
            </a:r>
            <a:endParaRPr lang="en-US" sz="175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70829"/>
            <a:ext cx="712208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Estrategias para Superar Retos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713678"/>
            <a:ext cx="4196358" cy="226814"/>
          </a:xfrm>
          <a:prstGeom prst="roundRect">
            <a:avLst>
              <a:gd name="adj" fmla="val 1500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020604" y="4167307"/>
            <a:ext cx="30016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Liderazgo Comprometido</a:t>
            </a:r>
            <a:endParaRPr lang="en-US" sz="2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20604" y="4657725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Compromiso visible y activo de titulares de órganos internos, con comunicación clara de beneficios y expectativas a toda la organización.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216962" y="3373398"/>
            <a:ext cx="4196358" cy="226814"/>
          </a:xfrm>
          <a:prstGeom prst="roundRect">
            <a:avLst>
              <a:gd name="adj" fmla="val 1500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443776" y="38270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Formación Continua</a:t>
            </a:r>
            <a:endParaRPr lang="en-US" sz="2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443776" y="4317444"/>
            <a:ext cx="37427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Programas permanentes de sensibilización y capacitación técnica, adaptados a diferentes niveles organizacionales y roles específicos.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9640133" y="3033236"/>
            <a:ext cx="4196358" cy="226814"/>
          </a:xfrm>
          <a:prstGeom prst="roundRect">
            <a:avLst>
              <a:gd name="adj" fmla="val 1500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9866948" y="34868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Alianzas Estratégicas</a:t>
            </a:r>
            <a:endParaRPr lang="en-US" sz="2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866948" y="3977283"/>
            <a:ext cx="37427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Colaboración activa con organismos de control externo, otras universidades y consultores especializados en gestión de </a:t>
            </a:r>
            <a:r>
              <a:rPr lang="en-US" sz="175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riesgos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175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gubernamental</a:t>
            </a: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, ASE, ASF.</a:t>
            </a:r>
            <a:endParaRPr lang="en-US" sz="175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19513"/>
            <a:ext cx="617815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Liderazgo en Capacitación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995267"/>
            <a:ext cx="28716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Elementos del Liderazgo</a:t>
            </a:r>
            <a:endParaRPr lang="en-US" sz="2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557641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Comunicación efectiva y transparente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601860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Ejemplo personal en cumplimiento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646080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Apoyo técnico y emocional al equipo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93790" y="690300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Reconocimiento de logros y mejoras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599521" y="49952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Impacto Organizacional</a:t>
            </a:r>
            <a:endParaRPr lang="en-US" sz="2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599521" y="5576411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Un liderazgo comprometido genera mayor aceptación del cambio, reduce resistencias y acelera la implementación exitosa de sistemas de control interno.</a:t>
            </a:r>
            <a:endParaRPr lang="en-US" sz="175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3128010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Plan de Control de Riesgos</a:t>
            </a:r>
            <a:endParaRPr lang="en-US" sz="615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3545DB6-4D0B-2E28-87E1-1A77689961B4}"/>
              </a:ext>
            </a:extLst>
          </p:cNvPr>
          <p:cNvSpPr txBox="1"/>
          <p:nvPr/>
        </p:nvSpPr>
        <p:spPr>
          <a:xfrm>
            <a:off x="6280190" y="1387929"/>
            <a:ext cx="3076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1" dirty="0"/>
              <a:t>Cerrando y Conclusiones: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111197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Paso 1: Identificación de Riesgos Institucionales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Académicos</a:t>
            </a:r>
            <a:endParaRPr lang="en-US" sz="2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Pérdida de acreditaciones, deserción estudiantil, calidad docente</a:t>
            </a:r>
            <a:endParaRPr lang="en-US" sz="1750" dirty="0">
              <a:latin typeface="Cambria" panose="020405030504060302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633" y="3396377"/>
            <a:ext cx="339328" cy="3393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Financieros</a:t>
            </a:r>
            <a:endParaRPr lang="en-US" sz="2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Déficit presupuestal, morosidad, manejo irregular de recursos</a:t>
            </a:r>
            <a:endParaRPr lang="en-US" sz="1750" dirty="0">
              <a:latin typeface="Cambria" panose="020405030504060302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201" y="3353991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Operativos</a:t>
            </a:r>
            <a:endParaRPr lang="en-US" sz="2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Fallas en sistemas, procesos ineficientes, infraestructura deficiente</a:t>
            </a:r>
            <a:endParaRPr lang="en-US" sz="1750" dirty="0">
              <a:latin typeface="Cambria" panose="02040503050406030204" pitchFamily="18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5201" y="5613559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Legales</a:t>
            </a:r>
            <a:endParaRPr lang="en-US" sz="2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Incumplimiento normativo, sanciones regulatorias, litigios</a:t>
            </a:r>
            <a:endParaRPr lang="en-US" sz="1750" dirty="0">
              <a:latin typeface="Cambria" panose="02040503050406030204" pitchFamily="18" charset="0"/>
            </a:endParaRPr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5633" y="5613559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09700"/>
            <a:ext cx="768798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Paso 2: Evaluación y Priorización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572107"/>
            <a:ext cx="130428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801410" y="2579727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28462" y="2723436"/>
            <a:ext cx="34507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B05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Riesgo Identificado</a:t>
            </a:r>
            <a:endParaRPr lang="en-US" sz="175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4940498" y="2723436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B05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Impacto (1-5)</a:t>
            </a:r>
            <a:endParaRPr lang="en-US" sz="175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197334" y="2723436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B05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Probabilidad (1-5)</a:t>
            </a:r>
            <a:endParaRPr lang="en-US" sz="175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1454170" y="2723436"/>
            <a:ext cx="21480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B05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Nivel de Riesgo</a:t>
            </a:r>
            <a:endParaRPr lang="en-US" sz="175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801410" y="3230047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028462" y="3373755"/>
            <a:ext cx="34507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Pérdida de acreditación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940498" y="3373755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5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197334" y="3373755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2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1454170" y="3373755"/>
            <a:ext cx="21480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Alto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801410" y="388036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028462" y="4024074"/>
            <a:ext cx="34507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Deserción estudiantil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4940498" y="4024074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4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8197334" y="4024074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3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1454170" y="4024074"/>
            <a:ext cx="21480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Alto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801410" y="453068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1028462" y="4674394"/>
            <a:ext cx="34507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Déficit presupuestal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4940498" y="4674394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4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8197334" y="4674394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4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11454170" y="4674394"/>
            <a:ext cx="21480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Crítico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801410" y="5181005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1028462" y="5324713"/>
            <a:ext cx="34507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Fallas en sistemas IT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4940498" y="5324713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3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8197334" y="5324713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3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11454170" y="5324713"/>
            <a:ext cx="21480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Medio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793790" y="609409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Metodología de evaluación basada en impacto financiero, reputacional y operativo versus probabilidad de ocurrencia en el contexto universitario.</a:t>
            </a:r>
            <a:endParaRPr lang="en-US" sz="175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7229"/>
            <a:ext cx="641508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Paso 3: Diseño de Controles</a:t>
            </a:r>
            <a:endParaRPr lang="en-US" sz="4450" dirty="0">
              <a:latin typeface="Cambria" panose="020405030504060302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849636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29837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Controles Preventivos</a:t>
            </a:r>
            <a:endParaRPr lang="en-US" sz="2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20604" y="3474125"/>
            <a:ext cx="389393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Políticas, procedimientos y capacitación para evitar la materialización de riesgos identificados.</a:t>
            </a:r>
            <a:endParaRPr lang="en-US" sz="1750" dirty="0">
              <a:latin typeface="Cambria" panose="020405030504060302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1849636"/>
            <a:ext cx="4347567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8171" y="29837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Controles Detectivos</a:t>
            </a:r>
            <a:endParaRPr lang="en-US" sz="2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368171" y="3474125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Monitoreo, auditorías y indicadores para identificar tempranamente la ocurrencia de eventos de riesgo.</a:t>
            </a:r>
            <a:endParaRPr lang="en-US" sz="1750" dirty="0">
              <a:latin typeface="Cambria" panose="020405030504060302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1849636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29837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Controles Correctivos</a:t>
            </a:r>
            <a:endParaRPr lang="en-US" sz="2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715738" y="3474125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Planes de acción y respuesta para mitigar el impacto cuando los riesgos se materializan.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93790" y="5634514"/>
            <a:ext cx="32704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Asignación de Responsables</a:t>
            </a:r>
            <a:endParaRPr lang="en-US" sz="2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793790" y="621565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Propietario del riesgo: identifica y evalúa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793790" y="665785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Responsable del control: implementa y opera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793790" y="710005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Monitor del control: supervisa efectividad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7599521" y="56345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Recursos Necesarios</a:t>
            </a:r>
            <a:endParaRPr lang="en-US" sz="2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7599521" y="6215658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Definición de presupuesto, personal, tecnología y tiempo requeridos para implementar efectivamente cada control diseñado.</a:t>
            </a:r>
            <a:endParaRPr lang="en-US" sz="175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1404" y="179189"/>
            <a:ext cx="5999917" cy="487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Sistema Integrado de Control Interno</a:t>
            </a:r>
            <a:endParaRPr lang="en-US" sz="3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350" y="355850"/>
            <a:ext cx="12261699" cy="769456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717" y="1774298"/>
            <a:ext cx="338468" cy="33846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80199" y="2311404"/>
            <a:ext cx="2328658" cy="761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Ambiente de Control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1680199" y="3181266"/>
            <a:ext cx="2328658" cy="913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Cultura institucional y valores éticos en la universidad</a:t>
            </a:r>
            <a:endParaRPr lang="en-US" sz="10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266" y="5402672"/>
            <a:ext cx="338468" cy="33846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21747" y="5939778"/>
            <a:ext cx="2328658" cy="761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Actividades de Control</a:t>
            </a:r>
            <a:endParaRPr lang="en-US" sz="1350" dirty="0"/>
          </a:p>
        </p:txBody>
      </p:sp>
      <p:sp>
        <p:nvSpPr>
          <p:cNvPr id="9" name="Text 4"/>
          <p:cNvSpPr/>
          <p:nvPr/>
        </p:nvSpPr>
        <p:spPr>
          <a:xfrm>
            <a:off x="2221747" y="6809640"/>
            <a:ext cx="2328658" cy="913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Procedimientos y políticas para mitigar riesgos universitarios</a:t>
            </a:r>
            <a:endParaRPr lang="en-US" sz="10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0717" y="5402672"/>
            <a:ext cx="338468" cy="33846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74199" y="5939778"/>
            <a:ext cx="2328658" cy="761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Información y Comunicación</a:t>
            </a:r>
            <a:endParaRPr lang="en-US" sz="1350" dirty="0"/>
          </a:p>
        </p:txBody>
      </p:sp>
      <p:sp>
        <p:nvSpPr>
          <p:cNvPr id="12" name="Text 6"/>
          <p:cNvSpPr/>
          <p:nvPr/>
        </p:nvSpPr>
        <p:spPr>
          <a:xfrm>
            <a:off x="10074199" y="6809640"/>
            <a:ext cx="2328658" cy="913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Flujo de datos y reporte claro entre áreas y autoridades</a:t>
            </a:r>
            <a:endParaRPr lang="en-US" sz="10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2265" y="1774298"/>
            <a:ext cx="338468" cy="33846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615747" y="2006783"/>
            <a:ext cx="2328658" cy="761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Evaluación de Riesgos</a:t>
            </a:r>
            <a:endParaRPr lang="en-US" sz="1350" dirty="0"/>
          </a:p>
        </p:txBody>
      </p:sp>
      <p:sp>
        <p:nvSpPr>
          <p:cNvPr id="15" name="Text 8"/>
          <p:cNvSpPr/>
          <p:nvPr/>
        </p:nvSpPr>
        <p:spPr>
          <a:xfrm>
            <a:off x="10615747" y="2876645"/>
            <a:ext cx="2328658" cy="1523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Identificación de amenazas a objetivos académicos y administrativos</a:t>
            </a:r>
            <a:endParaRPr lang="en-US" sz="1050" dirty="0"/>
          </a:p>
        </p:txBody>
      </p:sp>
      <p:sp>
        <p:nvSpPr>
          <p:cNvPr id="17" name="Text 9">
            <a:extLst>
              <a:ext uri="{FF2B5EF4-FFF2-40B4-BE49-F238E27FC236}">
                <a16:creationId xmlns:a16="http://schemas.microsoft.com/office/drawing/2014/main" id="{7297DCE9-3714-FFDD-84A0-E70CF874D083}"/>
              </a:ext>
            </a:extLst>
          </p:cNvPr>
          <p:cNvSpPr/>
          <p:nvPr/>
        </p:nvSpPr>
        <p:spPr>
          <a:xfrm>
            <a:off x="2320715" y="7831812"/>
            <a:ext cx="10841832" cy="343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b="1" dirty="0">
                <a:solidFill>
                  <a:srgbClr val="00B050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La integración efectiva de estos componentes crea un ecosistema robusto de control y gestión de riesgos en universidades públicas.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D678962-0962-4376-DA2F-F7D2E41B97DD}"/>
              </a:ext>
            </a:extLst>
          </p:cNvPr>
          <p:cNvSpPr txBox="1"/>
          <p:nvPr/>
        </p:nvSpPr>
        <p:spPr>
          <a:xfrm>
            <a:off x="5444289" y="6565098"/>
            <a:ext cx="3741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chemeClr val="bg1"/>
                </a:solidFill>
                <a:highlight>
                  <a:srgbClr val="000000"/>
                </a:highlight>
                <a:latin typeface="Crimson Pro Semi Bold" pitchFamily="34" charset="0"/>
              </a:rPr>
              <a:t>Monitoreo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2B2E5C0-5A2B-C77D-77C8-4E30A43599CC}"/>
              </a:ext>
            </a:extLst>
          </p:cNvPr>
          <p:cNvSpPr txBox="1"/>
          <p:nvPr/>
        </p:nvSpPr>
        <p:spPr>
          <a:xfrm>
            <a:off x="5452814" y="1004599"/>
            <a:ext cx="3741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chemeClr val="bg1"/>
                </a:solidFill>
                <a:highlight>
                  <a:srgbClr val="C0C0C0"/>
                </a:highlight>
                <a:latin typeface="Crimson Pro Semi Bold" pitchFamily="34" charset="0"/>
              </a:rPr>
              <a:t>Monitoreo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4371" y="539591"/>
            <a:ext cx="7775258" cy="1222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Paso 4-5: Seguimiento y Monitoreo Continuo</a:t>
            </a:r>
            <a:endParaRPr lang="en-US" sz="3800" dirty="0">
              <a:latin typeface="Cambria" panose="020405030504060302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904280" y="2054900"/>
            <a:ext cx="22860" cy="5634990"/>
          </a:xfrm>
          <a:prstGeom prst="roundRect">
            <a:avLst>
              <a:gd name="adj" fmla="val 128315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101388" y="2263378"/>
            <a:ext cx="586621" cy="22860"/>
          </a:xfrm>
          <a:prstGeom prst="roundRect">
            <a:avLst>
              <a:gd name="adj" fmla="val 128315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84312" y="2054900"/>
            <a:ext cx="439936" cy="439936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57595" y="2091511"/>
            <a:ext cx="293251" cy="366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1</a:t>
            </a:r>
            <a:endParaRPr lang="en-US" sz="2300" dirty="0">
              <a:latin typeface="Cambria" panose="020405030504060302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882021" y="2122051"/>
            <a:ext cx="244435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Monitoreo Diario</a:t>
            </a:r>
            <a:endParaRPr lang="en-US" sz="19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882021" y="2544842"/>
            <a:ext cx="6577608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Indicadores automatizados y alertas tempranas para riesgos críticos y de alta frecuencia.</a:t>
            </a:r>
            <a:endParaRPr lang="en-US" sz="1500" dirty="0">
              <a:latin typeface="Cambria" panose="020405030504060302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101388" y="3769876"/>
            <a:ext cx="586621" cy="22860"/>
          </a:xfrm>
          <a:prstGeom prst="roundRect">
            <a:avLst>
              <a:gd name="adj" fmla="val 128315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684312" y="3561398"/>
            <a:ext cx="439936" cy="439936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57595" y="3598009"/>
            <a:ext cx="293251" cy="366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2</a:t>
            </a:r>
            <a:endParaRPr lang="en-US" sz="2300" dirty="0">
              <a:latin typeface="Cambria" panose="020405030504060302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882021" y="3628549"/>
            <a:ext cx="244435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Revisión Mensual</a:t>
            </a:r>
            <a:endParaRPr lang="en-US" sz="19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882021" y="4051340"/>
            <a:ext cx="6577608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Análisis de efectividad de controles, cumplimiento de procedimientos y actualización de matrices de riesgo.</a:t>
            </a:r>
            <a:endParaRPr lang="en-US" sz="1500" dirty="0">
              <a:latin typeface="Cambria" panose="02040503050406030204" pitchFamily="18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1101388" y="5276374"/>
            <a:ext cx="586621" cy="22860"/>
          </a:xfrm>
          <a:prstGeom prst="roundRect">
            <a:avLst>
              <a:gd name="adj" fmla="val 128315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684312" y="5067895"/>
            <a:ext cx="439936" cy="439936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757595" y="5104507"/>
            <a:ext cx="293251" cy="366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3</a:t>
            </a:r>
            <a:endParaRPr lang="en-US" sz="2300" dirty="0">
              <a:latin typeface="Cambria" panose="020405030504060302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882021" y="5135047"/>
            <a:ext cx="244435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Evaluación Trimestral</a:t>
            </a:r>
            <a:endParaRPr lang="en-US" sz="19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882021" y="5557838"/>
            <a:ext cx="6577608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Revisión integral del sistema, identificación de nuevos riesgos y ajustes estratégicos al plan de control.</a:t>
            </a:r>
            <a:endParaRPr lang="en-US" sz="1500" dirty="0">
              <a:latin typeface="Cambria" panose="02040503050406030204" pitchFamily="18" charset="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1101388" y="6782872"/>
            <a:ext cx="586621" cy="22860"/>
          </a:xfrm>
          <a:prstGeom prst="roundRect">
            <a:avLst>
              <a:gd name="adj" fmla="val 128315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684312" y="6574393"/>
            <a:ext cx="439936" cy="439936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757595" y="6611005"/>
            <a:ext cx="293251" cy="366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4</a:t>
            </a:r>
            <a:endParaRPr lang="en-US" sz="2300" dirty="0">
              <a:latin typeface="Cambria" panose="02040503050406030204" pitchFamily="18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1882021" y="6641544"/>
            <a:ext cx="244435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Auditoría Anual</a:t>
            </a:r>
            <a:endParaRPr lang="en-US" sz="19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1882021" y="7064335"/>
            <a:ext cx="6577608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Evaluación independiente de la efectividad del sistema completo y recomendaciones de mejora.</a:t>
            </a:r>
            <a:endParaRPr lang="en-US" sz="150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82053"/>
            <a:ext cx="833687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Ejemplo Aplicado: Universidad XYZ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133951" y="2684621"/>
            <a:ext cx="459593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Caso Ficticio de Implementación</a:t>
            </a:r>
            <a:endParaRPr lang="en-US" sz="2650" dirty="0">
              <a:latin typeface="Cambria" panose="020405030504060302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133951" y="3450074"/>
            <a:ext cx="127026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Universidad pública estatal con 15,000 estudiantes, 1,200 empleados y presupuesto anual de 800 millones de pesos. Implementa sistema integral de gestión de riesgos siguiendo metodología presentada.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93790" y="2344460"/>
            <a:ext cx="30480" cy="2086570"/>
          </a:xfrm>
          <a:prstGeom prst="rect">
            <a:avLst/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4799528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24</a:t>
            </a:r>
            <a:endParaRPr lang="en-US" sz="5850" dirty="0">
              <a:latin typeface="Cambria" panose="020405030504060302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455420" y="58313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Riesgos Identificados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6321743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Total de riesgos documentados en matriz institucional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235893" y="4799528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8</a:t>
            </a:r>
            <a:endParaRPr lang="en-US" sz="5850" dirty="0">
              <a:latin typeface="Cambria" panose="020405030504060302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897523" y="58313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Riesgos Críticos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235893" y="6321743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Priorizados para atención inmediata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9677995" y="4799528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45</a:t>
            </a:r>
            <a:endParaRPr lang="en-US" sz="5850" dirty="0">
              <a:latin typeface="Cambria" panose="020405030504060302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0339626" y="58313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Controles Diseñados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677995" y="6321743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Medidas preventivas, detectivas y correctivas</a:t>
            </a:r>
            <a:endParaRPr lang="en-US" sz="175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2170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Análisis de Resultados y Lecciones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2062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Resultados Positivos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3787378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Reducción 40% en tiempo de respuesta a incidencias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80190" y="4592479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Mejora 25% en indicadores de transparencia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280190" y="5397579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Ahorro 1.5 millones en optimización de procesos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280190" y="6202680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Incremento 15% en satisfacción estudiantil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342721" y="32062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Lecciones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342721" y="3787378"/>
            <a:ext cx="3895793" cy="28910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La </a:t>
            </a:r>
            <a:r>
              <a:rPr lang="en-US" sz="2000" b="1" dirty="0">
                <a:solidFill>
                  <a:srgbClr val="00B05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implementación gradual y la comunicación constante son clave para el éxito</a:t>
            </a:r>
            <a:r>
              <a:rPr lang="en-US" sz="20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. 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2000" dirty="0">
              <a:solidFill>
                <a:srgbClr val="4C4C4D"/>
              </a:solidFill>
              <a:latin typeface="Cambria" panose="02040503050406030204" pitchFamily="18" charset="0"/>
              <a:ea typeface="Heebo" pitchFamily="34" charset="-122"/>
              <a:cs typeface="Heebo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La resistencia inicial se supera con </a:t>
            </a:r>
            <a:r>
              <a:rPr lang="en-US" sz="2000" b="1" dirty="0">
                <a:solidFill>
                  <a:srgbClr val="00B050"/>
                </a:solidFill>
                <a:latin typeface="Cambria" panose="02040503050406030204" pitchFamily="18" charset="0"/>
                <a:cs typeface="Heebo" pitchFamily="34" charset="-120"/>
              </a:rPr>
              <a:t>capacitación y evidencia de beneficios tangibles.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85405"/>
            <a:ext cx="859607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Herramientas</a:t>
            </a: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 </a:t>
            </a:r>
            <a:r>
              <a:rPr lang="en-US" sz="4450" dirty="0" err="1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Digitales</a:t>
            </a:r>
            <a:endParaRPr lang="en-US" sz="4450" dirty="0">
              <a:latin typeface="Cambria" panose="020405030504060302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447812"/>
            <a:ext cx="680442" cy="68044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757720" y="36391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Matrices de Riesgo</a:t>
            </a:r>
            <a:endParaRPr lang="en-US" sz="2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757720" y="4129564"/>
            <a:ext cx="319468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Plantillas en Excel para registro, evaluación y seguimiento de riesgos con fórmulas automatizadas de cálculo.</a:t>
            </a:r>
            <a:endParaRPr lang="en-US" sz="1750" dirty="0">
              <a:latin typeface="Cambria" panose="020405030504060302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3447812"/>
            <a:ext cx="680442" cy="68044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199823" y="36391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Gestión de Proyectos</a:t>
            </a:r>
            <a:endParaRPr lang="en-US" sz="2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6199823" y="4129564"/>
            <a:ext cx="319468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Herramientas como Trello o Monday para planificar y dar seguimiento a la implementación de controles.</a:t>
            </a:r>
            <a:endParaRPr lang="en-US" sz="1750" dirty="0">
              <a:latin typeface="Cambria" panose="020405030504060302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3447812"/>
            <a:ext cx="680442" cy="68044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641925" y="36391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Dashboards de Control</a:t>
            </a:r>
            <a:endParaRPr lang="en-US" sz="2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0641925" y="4129564"/>
            <a:ext cx="319468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Power BI o Tableau para visualización de indicadores clave y reportes ejecutivos automatizados.</a:t>
            </a:r>
            <a:endParaRPr lang="en-US" sz="175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1984" y="496848"/>
            <a:ext cx="5716191" cy="564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Retos Actuales</a:t>
            </a:r>
            <a:endParaRPr lang="en-US" sz="3550" dirty="0">
              <a:latin typeface="Cambria" panose="020405030504060302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31984" y="1331952"/>
            <a:ext cx="22860" cy="6400681"/>
          </a:xfrm>
          <a:prstGeom prst="roundRect">
            <a:avLst>
              <a:gd name="adj" fmla="val 118489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54844" y="1331952"/>
            <a:ext cx="7880033" cy="1329333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35343" y="1512451"/>
            <a:ext cx="2754630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Reto: Presupuestos Limitados</a:t>
            </a:r>
            <a:endParaRPr lang="en-US" sz="175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35343" y="1902857"/>
            <a:ext cx="7519035" cy="577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¿Cómo implementar controles efectivos con recursos insuficientes y múltiples prioridades institucionales?</a:t>
            </a:r>
            <a:endParaRPr lang="en-US" sz="1400" dirty="0">
              <a:latin typeface="Cambria" panose="020405030504060302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54844" y="3022402"/>
            <a:ext cx="7880033" cy="1329333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35343" y="3202900"/>
            <a:ext cx="2817019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Solución: Enfoque Escalonado</a:t>
            </a:r>
            <a:endParaRPr lang="en-US" sz="175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835343" y="3593306"/>
            <a:ext cx="7519035" cy="577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Priorizar controles de bajo costo y alto impacto, generar ahorros para reinvertir, y buscar alianzas con otras universidades.</a:t>
            </a:r>
            <a:endParaRPr lang="en-US" sz="1400" dirty="0">
              <a:latin typeface="Cambria" panose="020405030504060302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654844" y="4712851"/>
            <a:ext cx="7880033" cy="1329333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835343" y="4893350"/>
            <a:ext cx="2859405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Reto: Resistencia Generacional</a:t>
            </a:r>
            <a:endParaRPr lang="en-US" sz="175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35343" y="5283756"/>
            <a:ext cx="7519035" cy="577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Personal con décadas de experiencia que se resiste a adoptar nuevos procesos y tecnologías de control.</a:t>
            </a:r>
            <a:endParaRPr lang="en-US" sz="1400" dirty="0">
              <a:latin typeface="Cambria" panose="020405030504060302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654844" y="6403300"/>
            <a:ext cx="7880033" cy="1329333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835343" y="6583799"/>
            <a:ext cx="3213854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 err="1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Solución</a:t>
            </a:r>
            <a:r>
              <a:rPr lang="en-US" sz="175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: Inclusión y Capacitación</a:t>
            </a:r>
            <a:endParaRPr lang="en-US" sz="175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835343" y="6974205"/>
            <a:ext cx="7519035" cy="577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Programas de mentoría inversa, reconocimiento de experiencia previa, y capacitación gradual y personalizada.</a:t>
            </a:r>
            <a:endParaRPr lang="en-US" sz="140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113052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Estrategias para Colaboración Interinstitucional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2197418" y="26800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Alianzas Estratégicas</a:t>
            </a:r>
            <a:endParaRPr lang="en-US" sz="2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170515"/>
            <a:ext cx="42388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Convenios entre universidades para compartir mejores prácticas y recursos tecnológicos</a:t>
            </a:r>
            <a:endParaRPr lang="en-US" sz="1750" dirty="0">
              <a:latin typeface="Cambria" panose="020405030504060302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585" y="3805714"/>
            <a:ext cx="318968" cy="39862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24528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Redes de Conocimiento</a:t>
            </a:r>
            <a:endParaRPr lang="en-US" sz="2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597628" y="2943225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Grupos de trabajo especializados por temas específicos de control interno</a:t>
            </a:r>
            <a:endParaRPr lang="en-US" sz="1750" dirty="0">
              <a:latin typeface="Cambria" panose="020405030504060302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8797" y="3378637"/>
            <a:ext cx="318968" cy="3986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51256" y="4087773"/>
            <a:ext cx="30766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Base de Datos Compartida</a:t>
            </a:r>
            <a:endParaRPr lang="en-US" sz="2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0051256" y="4578191"/>
            <a:ext cx="378535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Repositorio común de riesgos, controles y lecciones aprendidas</a:t>
            </a:r>
            <a:endParaRPr lang="en-US" sz="1750" dirty="0">
              <a:latin typeface="Cambria" panose="02040503050406030204" pitchFamily="18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1041" y="4496633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597628" y="57228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Capacitación Conjunta</a:t>
            </a:r>
            <a:endParaRPr lang="en-US" sz="2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9597628" y="6213277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Programas de formación interinstitucionales para optimizar costos</a:t>
            </a:r>
            <a:endParaRPr lang="en-US" sz="1750" dirty="0">
              <a:latin typeface="Cambria" panose="02040503050406030204" pitchFamily="18" charset="0"/>
            </a:endParaRPr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8797" y="5614630"/>
            <a:ext cx="318968" cy="398621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197418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Benchmarking</a:t>
            </a:r>
            <a:endParaRPr lang="en-US" sz="2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Text 10"/>
          <p:cNvSpPr/>
          <p:nvPr/>
        </p:nvSpPr>
        <p:spPr>
          <a:xfrm>
            <a:off x="793790" y="5804535"/>
            <a:ext cx="4238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Comparación de indicadores y resultados entre instituciones similares</a:t>
            </a:r>
            <a:endParaRPr lang="en-US" sz="1750" dirty="0">
              <a:latin typeface="Cambria" panose="02040503050406030204" pitchFamily="18" charset="0"/>
            </a:endParaRPr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4585" y="5227320"/>
            <a:ext cx="318968" cy="318968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759" y="2072283"/>
            <a:ext cx="1291233" cy="8079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94892" y="2364105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1</a:t>
            </a:r>
            <a:endParaRPr lang="en-US" sz="2500" dirty="0">
              <a:latin typeface="Cambria" panose="0204050305040603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926806" y="2299097"/>
            <a:ext cx="11578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Liderazgo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756666" y="2893338"/>
            <a:ext cx="9023271" cy="1524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203" y="2936915"/>
            <a:ext cx="2582466" cy="8079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894892" y="3141583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2</a:t>
            </a:r>
            <a:endParaRPr lang="en-US" sz="2500" dirty="0">
              <a:latin typeface="Cambria" panose="020405030504060302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5572482" y="3163729"/>
            <a:ext cx="12882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Tecnología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5402342" y="3757970"/>
            <a:ext cx="8377595" cy="1524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527" y="3801547"/>
            <a:ext cx="3873698" cy="80795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894773" y="4006215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3</a:t>
            </a:r>
            <a:endParaRPr lang="en-US" sz="2500" dirty="0">
              <a:latin typeface="Cambria" panose="02040503050406030204" pitchFamily="18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6218039" y="4028361"/>
            <a:ext cx="15342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Capacitación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6047899" y="4622602"/>
            <a:ext cx="7732038" cy="1524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1970" y="4666178"/>
            <a:ext cx="5164931" cy="807958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3894892" y="4870847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4</a:t>
            </a:r>
            <a:endParaRPr lang="en-US" sz="2500" dirty="0">
              <a:latin typeface="Cambria" panose="02040503050406030204" pitchFamily="18" charset="0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6863715" y="4892993"/>
            <a:ext cx="274546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Cultura Organizacional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18" name="Shape 12"/>
          <p:cNvSpPr/>
          <p:nvPr/>
        </p:nvSpPr>
        <p:spPr>
          <a:xfrm>
            <a:off x="6693575" y="5487233"/>
            <a:ext cx="7086362" cy="1524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5530810"/>
            <a:ext cx="6456164" cy="807958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3894892" y="5735479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5</a:t>
            </a:r>
            <a:endParaRPr lang="en-US" sz="2500" dirty="0">
              <a:latin typeface="Cambria" panose="02040503050406030204" pitchFamily="18" charset="0"/>
            </a:endParaRPr>
          </a:p>
        </p:txBody>
      </p:sp>
      <p:sp>
        <p:nvSpPr>
          <p:cNvPr id="21" name="Text 14"/>
          <p:cNvSpPr/>
          <p:nvPr/>
        </p:nvSpPr>
        <p:spPr>
          <a:xfrm>
            <a:off x="7509272" y="5757624"/>
            <a:ext cx="23135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Recursos y Procesos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22" name="Text 15"/>
          <p:cNvSpPr/>
          <p:nvPr/>
        </p:nvSpPr>
        <p:spPr>
          <a:xfrm>
            <a:off x="463747" y="96940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Elementos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fundamentales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para el éxito en gestión de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riesgos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universitaria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.</a:t>
            </a:r>
            <a:endParaRPr lang="en-US" sz="2400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071" y="770453"/>
            <a:ext cx="7627858" cy="13537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Redes de Apoyo y Comunidades de Práctica</a:t>
            </a:r>
            <a:endParaRPr lang="en-US" sz="4250" dirty="0">
              <a:latin typeface="Cambria" panose="020405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071" y="2665571"/>
            <a:ext cx="2990136" cy="338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Asociaciones Profesionales</a:t>
            </a:r>
            <a:endParaRPr lang="en-US" sz="21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8071" y="3220522"/>
            <a:ext cx="3549729" cy="692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Red Nacional de Órganos Internos de Control</a:t>
            </a:r>
            <a:endParaRPr lang="en-US" sz="1700" dirty="0">
              <a:latin typeface="Cambria" panose="0204050305040603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58071" y="3989189"/>
            <a:ext cx="3549729" cy="692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Asociación de Auditores Gubernamentales</a:t>
            </a:r>
            <a:endParaRPr lang="en-US" sz="1700" dirty="0">
              <a:latin typeface="Cambria" panose="0204050305040603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58071" y="4757857"/>
            <a:ext cx="3549729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Colegio de Contadores Públicos</a:t>
            </a:r>
            <a:endParaRPr lang="en-US" sz="1700" dirty="0">
              <a:latin typeface="Cambria" panose="020405030504060302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58071" y="5180052"/>
            <a:ext cx="3549729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Instituto de Auditores Internos</a:t>
            </a:r>
            <a:endParaRPr lang="en-US" sz="1700" dirty="0">
              <a:latin typeface="Cambria" panose="020405030504060302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843820" y="2665571"/>
            <a:ext cx="2707481" cy="338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00B050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Plataformas Digitales</a:t>
            </a:r>
            <a:endParaRPr lang="en-US" sz="21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843820" y="3220522"/>
            <a:ext cx="3549729" cy="1732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Comunidades virtuales para intercambio continuo de experiencias, consultas técnicas y actualización normativa entre profesionales del sector.</a:t>
            </a:r>
            <a:endParaRPr lang="en-US" sz="1700" dirty="0">
              <a:latin typeface="Cambria" panose="020405030504060302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58071" y="5845850"/>
            <a:ext cx="7627858" cy="1613178"/>
          </a:xfrm>
          <a:prstGeom prst="roundRect">
            <a:avLst>
              <a:gd name="adj" fmla="val 2014"/>
            </a:avLst>
          </a:prstGeom>
          <a:solidFill>
            <a:schemeClr val="accent6">
              <a:lumMod val="60000"/>
              <a:lumOff val="40000"/>
            </a:schemeClr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646" y="6163151"/>
            <a:ext cx="270748" cy="216575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461968" y="6116479"/>
            <a:ext cx="6707386" cy="1039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chemeClr val="bg1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La participación activa en redes profesionales multiplica las oportunidades de aprendizaje y fortalece las capacidades institucionales.</a:t>
            </a:r>
            <a:endParaRPr lang="en-US" sz="17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6943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Compromisos y Metas</a:t>
            </a:r>
            <a:endParaRPr lang="en-US" sz="4450" dirty="0">
              <a:latin typeface="Cambria" panose="020405030504060302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445187"/>
            <a:ext cx="3468529" cy="283488"/>
          </a:xfrm>
          <a:prstGeom prst="roundRect">
            <a:avLst>
              <a:gd name="adj" fmla="val 1200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2445187"/>
            <a:ext cx="1040487" cy="283488"/>
          </a:xfrm>
          <a:prstGeom prst="roundRect">
            <a:avLst>
              <a:gd name="adj" fmla="val 12002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432340" y="2445187"/>
            <a:ext cx="520065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30%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30120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Corto Plazo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3502462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Mejora en 3 meses: implementación de controles básicos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235893" y="2445187"/>
            <a:ext cx="3454479" cy="283488"/>
          </a:xfrm>
          <a:prstGeom prst="roundRect">
            <a:avLst>
              <a:gd name="adj" fmla="val 1200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5235893" y="2445187"/>
            <a:ext cx="2072640" cy="283488"/>
          </a:xfrm>
          <a:prstGeom prst="roundRect">
            <a:avLst>
              <a:gd name="adj" fmla="val 12002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8860393" y="2445187"/>
            <a:ext cx="5341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60%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235893" y="30120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Mediano Plazo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235893" y="3502462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Objetivo 6 meses: sistema de monitoreo operativo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9677995" y="2445187"/>
            <a:ext cx="3336250" cy="283488"/>
          </a:xfrm>
          <a:prstGeom prst="roundRect">
            <a:avLst>
              <a:gd name="adj" fmla="val 1200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9677995" y="2445187"/>
            <a:ext cx="3336250" cy="283488"/>
          </a:xfrm>
          <a:prstGeom prst="roundRect">
            <a:avLst>
              <a:gd name="adj" fmla="val 12002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3184267" y="2445187"/>
            <a:ext cx="652343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100%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9677995" y="30120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Anual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9677995" y="3502462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Meta 12 meses: certificación de madurez en control interno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93790" y="47102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Indicadores de Éxito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93790" y="529137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Reducción de incidencias administrativas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793790" y="573357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Mejora en auditorías externas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793790" y="617577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Incremento en satisfacción interna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793790" y="661797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Optimización de recursos</a:t>
            </a:r>
            <a:endParaRPr lang="en-US" sz="1750" dirty="0">
              <a:latin typeface="Cambria" panose="02040503050406030204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7599521" y="47102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Factores Críticos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7599521" y="5291376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Apoyo de la alta dirección, comunicación efectiva, capacitación continua y asignación adecuada de recursos humanos y tecnológicos.</a:t>
            </a:r>
            <a:endParaRPr lang="en-US" sz="175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0655" y="915114"/>
            <a:ext cx="7249478" cy="628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Recursos Adicionales y Bibliografía</a:t>
            </a:r>
            <a:endParaRPr lang="en-US" sz="3950" dirty="0">
              <a:latin typeface="Cambria" panose="020405030504060302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190655" y="1845707"/>
            <a:ext cx="3767138" cy="3277672"/>
          </a:xfrm>
          <a:prstGeom prst="roundRect">
            <a:avLst>
              <a:gd name="adj" fmla="val 921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414730" y="2069782"/>
            <a:ext cx="3010019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Publicaciones Especializadas</a:t>
            </a:r>
            <a:endParaRPr lang="en-US" sz="1950" dirty="0">
              <a:latin typeface="Cambria" panose="0204050305040603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414730" y="2504956"/>
            <a:ext cx="3318986" cy="643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"Control Interno en el Sector Público" - COSO Framework</a:t>
            </a:r>
            <a:endParaRPr lang="en-US" sz="1550" dirty="0">
              <a:latin typeface="Cambria" panose="0204050305040603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414730" y="3219212"/>
            <a:ext cx="3318986" cy="965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"Gestión de Riesgos Universitarios" - Rev. Auditoría Pública</a:t>
            </a:r>
            <a:endParaRPr lang="en-US" sz="1550" dirty="0">
              <a:latin typeface="Cambria" panose="020405030504060302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414730" y="4255413"/>
            <a:ext cx="3318986" cy="643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"Transparencia y Rendición de Cuentas" - INAP México</a:t>
            </a:r>
            <a:endParaRPr lang="en-US" sz="1550" dirty="0">
              <a:latin typeface="Cambria" panose="020405030504060302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10159008" y="1845707"/>
            <a:ext cx="3767138" cy="3277672"/>
          </a:xfrm>
          <a:prstGeom prst="roundRect">
            <a:avLst>
              <a:gd name="adj" fmla="val 921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383083" y="2069782"/>
            <a:ext cx="2515433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Cursos en Línea</a:t>
            </a:r>
            <a:endParaRPr lang="en-US" sz="1950" dirty="0">
              <a:latin typeface="Cambria" panose="020405030504060302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383083" y="2504956"/>
            <a:ext cx="3318986" cy="643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Especialización Control </a:t>
            </a:r>
            <a:r>
              <a:rPr lang="en-US" sz="155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Interno</a:t>
            </a:r>
            <a:endParaRPr lang="en-US" sz="1550" dirty="0">
              <a:latin typeface="Cambria" panose="020405030504060302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383083" y="3219212"/>
            <a:ext cx="3318986" cy="643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Diplomado Gestión de </a:t>
            </a:r>
            <a:r>
              <a:rPr lang="en-US" sz="155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Riesgos</a:t>
            </a:r>
            <a:endParaRPr lang="en-US" sz="1550" dirty="0">
              <a:latin typeface="Cambria" panose="020405030504060302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0383083" y="3933468"/>
            <a:ext cx="3318986" cy="643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Certificación</a:t>
            </a:r>
            <a:r>
              <a:rPr lang="en-US" sz="15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COSO o </a:t>
            </a:r>
            <a:r>
              <a:rPr lang="en-US" sz="155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Prevención</a:t>
            </a:r>
            <a:r>
              <a:rPr lang="en-US" sz="15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de </a:t>
            </a:r>
            <a:r>
              <a:rPr lang="en-US" sz="155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Fraudes</a:t>
            </a:r>
            <a:r>
              <a:rPr lang="en-US" sz="15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y </a:t>
            </a:r>
            <a:r>
              <a:rPr lang="en-US" sz="155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Corrupción</a:t>
            </a:r>
            <a:endParaRPr lang="en-US" sz="1550" dirty="0">
              <a:latin typeface="Cambria" panose="020405030504060302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6190655" y="5324594"/>
            <a:ext cx="7735491" cy="1989892"/>
          </a:xfrm>
          <a:prstGeom prst="roundRect">
            <a:avLst>
              <a:gd name="adj" fmla="val 1517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414730" y="5548670"/>
            <a:ext cx="2515433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Herramientas Digitales</a:t>
            </a:r>
            <a:endParaRPr lang="en-US" sz="1950" dirty="0">
              <a:latin typeface="Cambria" panose="020405030504060302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414730" y="5983843"/>
            <a:ext cx="7287339" cy="3219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Software GRC - Governance, Risk &amp; Compliance</a:t>
            </a:r>
            <a:endParaRPr lang="en-US" sz="1550" dirty="0">
              <a:latin typeface="Cambria" panose="020405030504060302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414730" y="6376154"/>
            <a:ext cx="7287339" cy="3219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Plataformas de monitoreo en tiempo real</a:t>
            </a:r>
            <a:endParaRPr lang="en-US" sz="1550" dirty="0">
              <a:latin typeface="Cambria" panose="020405030504060302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414730" y="6768465"/>
            <a:ext cx="7287339" cy="3219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Aplicaciones móviles para auditoría</a:t>
            </a:r>
            <a:endParaRPr lang="en-US" sz="155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378CB56-A6A0-463B-9F1B-3BCECC15A440}"/>
              </a:ext>
            </a:extLst>
          </p:cNvPr>
          <p:cNvSpPr/>
          <p:nvPr/>
        </p:nvSpPr>
        <p:spPr>
          <a:xfrm flipV="1">
            <a:off x="449249" y="1087225"/>
            <a:ext cx="13032187" cy="54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160" dirty="0">
              <a:latin typeface="Cambria" panose="020405030504060302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5E9DA5D-609D-4ECE-932F-16E03DD49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91" t="25002" r="39348" b="19299"/>
          <a:stretch/>
        </p:blipFill>
        <p:spPr>
          <a:xfrm>
            <a:off x="731521" y="1930983"/>
            <a:ext cx="3927944" cy="528804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6FA3247-40A0-4CB0-B3A1-849512153913}"/>
              </a:ext>
            </a:extLst>
          </p:cNvPr>
          <p:cNvSpPr/>
          <p:nvPr/>
        </p:nvSpPr>
        <p:spPr>
          <a:xfrm>
            <a:off x="449249" y="1362752"/>
            <a:ext cx="1024338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80" b="1" dirty="0">
                <a:solidFill>
                  <a:srgbClr val="0070C0"/>
                </a:solidFill>
                <a:latin typeface="Cambria" panose="02040503050406030204" pitchFamily="18" charset="0"/>
              </a:rPr>
              <a:t>Marco Integrado de Control Interno para el Sector Público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4E34B1C-A18D-43DE-A431-2663C0E2E8E6}"/>
              </a:ext>
            </a:extLst>
          </p:cNvPr>
          <p:cNvSpPr/>
          <p:nvPr/>
        </p:nvSpPr>
        <p:spPr>
          <a:xfrm>
            <a:off x="5756746" y="2137415"/>
            <a:ext cx="73152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sz="2400" dirty="0">
                <a:latin typeface="Cambria" panose="02040503050406030204" pitchFamily="18" charset="0"/>
              </a:rPr>
              <a:t>La implementación de un Sistema de Control Interno efectivo representa una 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herramienta fundamental </a:t>
            </a:r>
            <a:r>
              <a:rPr lang="es-ES" sz="2400" dirty="0">
                <a:latin typeface="Cambria" panose="02040503050406030204" pitchFamily="18" charset="0"/>
              </a:rPr>
              <a:t>que:</a:t>
            </a:r>
          </a:p>
          <a:p>
            <a:pPr algn="just"/>
            <a:endParaRPr lang="es-ES" sz="2400" dirty="0">
              <a:latin typeface="Cambria" panose="020405030504060302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ES" sz="2400" i="1" dirty="0">
                <a:latin typeface="Cambria" panose="02040503050406030204" pitchFamily="18" charset="0"/>
              </a:rPr>
              <a:t>aporta elementos,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400" i="1" dirty="0">
                <a:latin typeface="Cambria" panose="02040503050406030204" pitchFamily="18" charset="0"/>
              </a:rPr>
              <a:t>promueven la consecución de los objetivos institucionales;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400" i="1" dirty="0">
                <a:latin typeface="Cambria" panose="02040503050406030204" pitchFamily="18" charset="0"/>
              </a:rPr>
              <a:t>minimizan los riesgos;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400" i="1" dirty="0">
                <a:latin typeface="Cambria" panose="02040503050406030204" pitchFamily="18" charset="0"/>
              </a:rPr>
              <a:t>reducen la probabilidad de ocurrencia de actos de corrupción y fraudes, y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400" i="1" dirty="0">
                <a:latin typeface="Cambria" panose="02040503050406030204" pitchFamily="18" charset="0"/>
              </a:rPr>
              <a:t>consideran la integración de las tecnologías de información a los procesos institucionales</a:t>
            </a:r>
            <a:endParaRPr lang="es-MX" sz="2400" i="1" dirty="0">
              <a:latin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C895912-757A-4F68-B658-543BBC2E488D}"/>
              </a:ext>
            </a:extLst>
          </p:cNvPr>
          <p:cNvSpPr/>
          <p:nvPr/>
        </p:nvSpPr>
        <p:spPr>
          <a:xfrm>
            <a:off x="449250" y="481158"/>
            <a:ext cx="676775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80" b="1" dirty="0">
                <a:solidFill>
                  <a:srgbClr val="C00000"/>
                </a:solidFill>
                <a:latin typeface="Cambria" panose="02040503050406030204" pitchFamily="18" charset="0"/>
              </a:rPr>
              <a:t>SISTEMA NACIONAL DE FISCALIZACIÓN</a:t>
            </a:r>
          </a:p>
        </p:txBody>
      </p:sp>
    </p:spTree>
    <p:extLst>
      <p:ext uri="{BB962C8B-B14F-4D97-AF65-F5344CB8AC3E}">
        <p14:creationId xmlns:p14="http://schemas.microsoft.com/office/powerpoint/2010/main" val="232462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15685" y="727948"/>
            <a:ext cx="7712631" cy="1917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50"/>
              </a:lnSpc>
              <a:buNone/>
            </a:pPr>
            <a:r>
              <a:rPr lang="en-US" sz="1205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¡Gracias!</a:t>
            </a:r>
            <a:endParaRPr lang="en-US" sz="12050" dirty="0">
              <a:latin typeface="Cambria" panose="020405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15685" y="2951917"/>
            <a:ext cx="7712631" cy="1917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152D47"/>
                </a:solidFill>
                <a:latin typeface="Cambria" panose="02040503050406030204" pitchFamily="18" charset="0"/>
                <a:ea typeface="Crimson Pro Semi Bold" pitchFamily="34" charset="-122"/>
                <a:cs typeface="Crimson Pro Semi Bold" pitchFamily="34" charset="-120"/>
              </a:rPr>
              <a:t>Por su compromiso con la transparencia y la excelencia universitaria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22390" y="5175647"/>
            <a:ext cx="7405926" cy="13087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Con </a:t>
            </a:r>
            <a:r>
              <a:rPr lang="en-US" sz="160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voluntad</a:t>
            </a:r>
            <a:r>
              <a:rPr lang="en-US" sz="16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se </a:t>
            </a:r>
            <a:r>
              <a:rPr lang="en-US" sz="160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construye</a:t>
            </a:r>
            <a:r>
              <a:rPr lang="en-US" sz="16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 un futuro de mayor transparencia, eficiencia y confianza en la educación superior </a:t>
            </a:r>
            <a:r>
              <a:rPr lang="en-US" sz="1600" dirty="0" err="1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pública</a:t>
            </a:r>
            <a:r>
              <a:rPr lang="en-US" sz="16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. </a:t>
            </a:r>
          </a:p>
          <a:p>
            <a:pPr marL="0" indent="0" algn="l">
              <a:lnSpc>
                <a:spcPts val="2550"/>
              </a:lnSpc>
              <a:buNone/>
            </a:pPr>
            <a:endParaRPr lang="en-US" sz="1600" dirty="0">
              <a:solidFill>
                <a:srgbClr val="4C4C4D"/>
              </a:solidFill>
              <a:latin typeface="Cambria" panose="02040503050406030204" pitchFamily="18" charset="0"/>
              <a:ea typeface="Heebo" pitchFamily="34" charset="-122"/>
              <a:cs typeface="Heebo" pitchFamily="34" charset="-120"/>
            </a:endParaRPr>
          </a:p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Cambria" panose="02040503050406030204" pitchFamily="18" charset="0"/>
                <a:ea typeface="Heebo" pitchFamily="34" charset="-122"/>
                <a:cs typeface="Heebo" pitchFamily="34" charset="-120"/>
              </a:rPr>
              <a:t>El control interno y la gestión de riesgos son herramientas poderosas para lograr la excelencia institucional que nuestros estudiantes y la sociedad merecen.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15685" y="5175647"/>
            <a:ext cx="22860" cy="1768793"/>
          </a:xfrm>
          <a:prstGeom prst="rect">
            <a:avLst/>
          </a:prstGeom>
          <a:solidFill>
            <a:srgbClr val="2150FE"/>
          </a:solidFill>
          <a:ln/>
        </p:spPr>
        <p:txBody>
          <a:bodyPr/>
          <a:lstStyle/>
          <a:p>
            <a:endParaRPr lang="es-ES">
              <a:latin typeface="Cambria" panose="02040503050406030204" pitchFamily="18" charset="0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F3A6CEBF-ECA0-382B-1EAD-55BFFE92C92E}"/>
              </a:ext>
            </a:extLst>
          </p:cNvPr>
          <p:cNvSpPr/>
          <p:nvPr/>
        </p:nvSpPr>
        <p:spPr>
          <a:xfrm>
            <a:off x="13103912" y="0"/>
            <a:ext cx="1621606" cy="1004922"/>
          </a:xfrm>
          <a:custGeom>
            <a:avLst/>
            <a:gdLst/>
            <a:ahLst/>
            <a:cxnLst/>
            <a:rect l="l" t="t" r="r" b="b"/>
            <a:pathLst>
              <a:path w="2413111" h="1487186">
                <a:moveTo>
                  <a:pt x="0" y="0"/>
                </a:moveTo>
                <a:lnTo>
                  <a:pt x="2413111" y="0"/>
                </a:lnTo>
                <a:lnTo>
                  <a:pt x="2413111" y="1487186"/>
                </a:lnTo>
                <a:lnTo>
                  <a:pt x="0" y="14871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noProof="0" dirty="0"/>
          </a:p>
        </p:txBody>
      </p:sp>
      <p:sp>
        <p:nvSpPr>
          <p:cNvPr id="9" name="Freeform 38">
            <a:extLst>
              <a:ext uri="{FF2B5EF4-FFF2-40B4-BE49-F238E27FC236}">
                <a16:creationId xmlns:a16="http://schemas.microsoft.com/office/drawing/2014/main" id="{7042A4C7-F450-99D6-E920-74EEE54ABBE6}"/>
              </a:ext>
            </a:extLst>
          </p:cNvPr>
          <p:cNvSpPr/>
          <p:nvPr/>
        </p:nvSpPr>
        <p:spPr>
          <a:xfrm>
            <a:off x="0" y="7501652"/>
            <a:ext cx="2312126" cy="727948"/>
          </a:xfrm>
          <a:custGeom>
            <a:avLst/>
            <a:gdLst/>
            <a:ahLst/>
            <a:cxnLst/>
            <a:rect l="l" t="t" r="r" b="b"/>
            <a:pathLst>
              <a:path w="4043639" h="1011565">
                <a:moveTo>
                  <a:pt x="0" y="0"/>
                </a:moveTo>
                <a:lnTo>
                  <a:pt x="4043639" y="0"/>
                </a:lnTo>
                <a:lnTo>
                  <a:pt x="4043639" y="1011564"/>
                </a:lnTo>
                <a:lnTo>
                  <a:pt x="0" y="10115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22FFC59-2FE5-A967-58AF-B2E5FF7B4E45}"/>
              </a:ext>
            </a:extLst>
          </p:cNvPr>
          <p:cNvSpPr txBox="1"/>
          <p:nvPr/>
        </p:nvSpPr>
        <p:spPr>
          <a:xfrm>
            <a:off x="7880511" y="3727490"/>
            <a:ext cx="66898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Cambria" panose="02040503050406030204" pitchFamily="18" charset="0"/>
              </a:rPr>
              <a:t>CPC y PCCA Carlos Alejandro León González</a:t>
            </a:r>
          </a:p>
          <a:p>
            <a:pPr algn="ctr"/>
            <a:r>
              <a:rPr lang="es-ES" sz="1400" dirty="0">
                <a:latin typeface="Cambria" panose="02040503050406030204" pitchFamily="18" charset="0"/>
              </a:rPr>
              <a:t>L en D, MA, MEPP, CFE, CIEAF, CGAP, CRMA.</a:t>
            </a:r>
          </a:p>
          <a:p>
            <a:pPr algn="ctr"/>
            <a:r>
              <a:rPr lang="es-ES" dirty="0">
                <a:latin typeface="Cambria" panose="02040503050406030204" pitchFamily="18" charset="0"/>
              </a:rPr>
              <a:t>Secretario de Finanzas del Municipio de Querétaro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871AA47-73A2-99F3-0FF6-DF2512D3E85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xfrm>
            <a:off x="9904000" y="175949"/>
            <a:ext cx="2642874" cy="3303593"/>
          </a:xfrm>
          <a:prstGeom prst="roundRect">
            <a:avLst>
              <a:gd name="adj" fmla="val 807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CC53DD7-59E1-9D14-7E75-733B62099C3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2" r="26852"/>
          <a:stretch/>
        </p:blipFill>
        <p:spPr>
          <a:xfrm>
            <a:off x="9904000" y="4750058"/>
            <a:ext cx="2642874" cy="3303593"/>
          </a:xfrm>
          <a:prstGeom prst="roundRect">
            <a:avLst>
              <a:gd name="adj" fmla="val 807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2" descr="logo">
            <a:extLst>
              <a:ext uri="{FF2B5EF4-FFF2-40B4-BE49-F238E27FC236}">
                <a16:creationId xmlns:a16="http://schemas.microsoft.com/office/drawing/2014/main" id="{C167B3B4-DB3B-19A6-3A4A-E003F49A2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170" cy="100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id="{9E729D53-00B7-89A7-EE19-A07CBD563AB4}"/>
              </a:ext>
            </a:extLst>
          </p:cNvPr>
          <p:cNvSpPr/>
          <p:nvPr/>
        </p:nvSpPr>
        <p:spPr>
          <a:xfrm>
            <a:off x="1234440" y="1812471"/>
            <a:ext cx="3451860" cy="36049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09728" tIns="54864" rIns="109728" bIns="54864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  <a:defRPr/>
            </a:pPr>
            <a:r>
              <a:rPr lang="en-US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¿</a:t>
            </a:r>
            <a:r>
              <a:rPr lang="en-US" sz="3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Cual</a:t>
            </a:r>
            <a:r>
              <a:rPr lang="en-US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es la </a:t>
            </a:r>
            <a:r>
              <a:rPr lang="en-US" sz="3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diferencia</a:t>
            </a:r>
            <a:r>
              <a:rPr lang="en-US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 del   Control </a:t>
            </a:r>
            <a:r>
              <a:rPr lang="en-US" sz="3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Interno</a:t>
            </a:r>
            <a:r>
              <a:rPr lang="en-US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con </a:t>
            </a:r>
            <a:r>
              <a:rPr lang="en-US" sz="3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relación</a:t>
            </a:r>
            <a:r>
              <a:rPr lang="en-US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  al Sistema de Control </a:t>
            </a:r>
            <a:r>
              <a:rPr lang="en-US" sz="3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Interno</a:t>
            </a:r>
            <a:r>
              <a:rPr lang="en-US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?</a:t>
            </a:r>
          </a:p>
        </p:txBody>
      </p:sp>
      <p:pic>
        <p:nvPicPr>
          <p:cNvPr id="10243" name="Picture 2" descr="https://encrypted-tbn0.google.com/images?q=tbn:ANd9GcRQ6oHkwFbCqEGL_JJzKmnutRDFFrNLLLX0fQUPgLU7q4X7qB0yAQ">
            <a:extLst>
              <a:ext uri="{FF2B5EF4-FFF2-40B4-BE49-F238E27FC236}">
                <a16:creationId xmlns:a16="http://schemas.microsoft.com/office/drawing/2014/main" id="{D70CC085-C4C5-7318-5027-E8283ADAC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2779" y="1521775"/>
            <a:ext cx="8136840" cy="518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094464"/>
      </p:ext>
    </p:extLst>
  </p:cSld>
  <p:clrMapOvr>
    <a:masterClrMapping/>
  </p:clrMapOvr>
  <p:transition spd="med">
    <p:strip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A99D69BA-AB79-771B-8C11-AC725C2805BA}"/>
              </a:ext>
            </a:extLst>
          </p:cNvPr>
          <p:cNvCxnSpPr/>
          <p:nvPr/>
        </p:nvCxnSpPr>
        <p:spPr>
          <a:xfrm>
            <a:off x="3505202" y="5151120"/>
            <a:ext cx="20956" cy="155638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52FFEB0F-B35A-9AD6-C4B7-894DED680773}"/>
              </a:ext>
            </a:extLst>
          </p:cNvPr>
          <p:cNvCxnSpPr/>
          <p:nvPr/>
        </p:nvCxnSpPr>
        <p:spPr>
          <a:xfrm>
            <a:off x="4406266" y="5151120"/>
            <a:ext cx="0" cy="155638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82355F69-7F25-B042-2E71-4DB80CB07EA7}"/>
              </a:ext>
            </a:extLst>
          </p:cNvPr>
          <p:cNvCxnSpPr/>
          <p:nvPr/>
        </p:nvCxnSpPr>
        <p:spPr>
          <a:xfrm>
            <a:off x="5314950" y="5151120"/>
            <a:ext cx="0" cy="155638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4B6336FD-2D02-1F7A-434C-77453A7B9822}"/>
              </a:ext>
            </a:extLst>
          </p:cNvPr>
          <p:cNvCxnSpPr/>
          <p:nvPr/>
        </p:nvCxnSpPr>
        <p:spPr>
          <a:xfrm>
            <a:off x="6248400" y="5151120"/>
            <a:ext cx="0" cy="155638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>
            <a:extLst>
              <a:ext uri="{FF2B5EF4-FFF2-40B4-BE49-F238E27FC236}">
                <a16:creationId xmlns:a16="http://schemas.microsoft.com/office/drawing/2014/main" id="{491A9598-A723-057B-6DBC-F758E3F88AF1}"/>
              </a:ext>
            </a:extLst>
          </p:cNvPr>
          <p:cNvCxnSpPr/>
          <p:nvPr/>
        </p:nvCxnSpPr>
        <p:spPr>
          <a:xfrm>
            <a:off x="7149466" y="5151120"/>
            <a:ext cx="22860" cy="155638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">
            <a:extLst>
              <a:ext uri="{FF2B5EF4-FFF2-40B4-BE49-F238E27FC236}">
                <a16:creationId xmlns:a16="http://schemas.microsoft.com/office/drawing/2014/main" id="{1F0F39F4-531B-ADB0-49E8-35C64482648A}"/>
              </a:ext>
            </a:extLst>
          </p:cNvPr>
          <p:cNvCxnSpPr>
            <a:stCxn id="3" idx="3"/>
            <a:endCxn id="9" idx="1"/>
          </p:cNvCxnSpPr>
          <p:nvPr/>
        </p:nvCxnSpPr>
        <p:spPr>
          <a:xfrm flipV="1">
            <a:off x="3842387" y="5942650"/>
            <a:ext cx="2921009" cy="1143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5">
            <a:extLst>
              <a:ext uri="{FF2B5EF4-FFF2-40B4-BE49-F238E27FC236}">
                <a16:creationId xmlns:a16="http://schemas.microsoft.com/office/drawing/2014/main" id="{04317BD4-F5A1-C89E-D732-CE9B8DE7B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194" y="580914"/>
            <a:ext cx="5004633" cy="5355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MX" sz="288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Sistema de Control Interno</a:t>
            </a:r>
            <a:endParaRPr lang="es-PE" sz="288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11273" name="Picture 2" descr="https://encrypted-tbn1.google.com/images?q=tbn:ANd9GcSxKICNAprCq6qfs5Ug5GXoYdL5qiaQb3grt4fvwGGpHza-ETzl">
            <a:extLst>
              <a:ext uri="{FF2B5EF4-FFF2-40B4-BE49-F238E27FC236}">
                <a16:creationId xmlns:a16="http://schemas.microsoft.com/office/drawing/2014/main" id="{E86C8807-C665-DED1-E654-517E93156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967" y="3916680"/>
            <a:ext cx="3455670" cy="323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Rectangle 3">
            <a:extLst>
              <a:ext uri="{FF2B5EF4-FFF2-40B4-BE49-F238E27FC236}">
                <a16:creationId xmlns:a16="http://schemas.microsoft.com/office/drawing/2014/main" id="{F847D5A8-9E4A-9B38-26FB-991187A5C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376" y="1463436"/>
            <a:ext cx="9913260" cy="270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89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89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89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89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889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89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89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89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89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s-MX" altLang="es-ES" sz="2880" b="1">
                <a:latin typeface="Cambria" panose="02040503050406030204" pitchFamily="18" charset="0"/>
              </a:rPr>
              <a:t>A la aprobación de políticas, normas, planes, organización, registros, procedimientos acciones, actividades y métodos, incluyendo la actitud de las autoridades y del personal, en busca de fortalecer el control interno. </a:t>
            </a: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C27F806C-7A36-FFC2-9611-4BCFCFE8EDCA}"/>
              </a:ext>
            </a:extLst>
          </p:cNvPr>
          <p:cNvSpPr/>
          <p:nvPr/>
        </p:nvSpPr>
        <p:spPr>
          <a:xfrm>
            <a:off x="3119269" y="5633088"/>
            <a:ext cx="723118" cy="641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160" dirty="0">
                <a:latin typeface="Cambria" panose="02040503050406030204" pitchFamily="18" charset="0"/>
              </a:rPr>
              <a:t>I</a:t>
            </a:r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77025B14-4E03-5BE9-CA7D-FF53E387B54B}"/>
              </a:ext>
            </a:extLst>
          </p:cNvPr>
          <p:cNvSpPr/>
          <p:nvPr/>
        </p:nvSpPr>
        <p:spPr>
          <a:xfrm>
            <a:off x="4020334" y="5633088"/>
            <a:ext cx="723118" cy="64198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160" dirty="0">
                <a:solidFill>
                  <a:schemeClr val="tx1"/>
                </a:solidFill>
                <a:latin typeface="Cambria" panose="02040503050406030204" pitchFamily="18" charset="0"/>
              </a:rPr>
              <a:t>II</a:t>
            </a: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02D980C5-50F6-5ADC-4C6B-8D03A6C941D8}"/>
              </a:ext>
            </a:extLst>
          </p:cNvPr>
          <p:cNvSpPr/>
          <p:nvPr/>
        </p:nvSpPr>
        <p:spPr>
          <a:xfrm>
            <a:off x="5860426" y="5633088"/>
            <a:ext cx="725162" cy="6419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160" dirty="0">
                <a:solidFill>
                  <a:schemeClr val="tx1"/>
                </a:solidFill>
                <a:latin typeface="Cambria" panose="02040503050406030204" pitchFamily="18" charset="0"/>
              </a:rPr>
              <a:t>IV</a:t>
            </a: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16CB6540-EA86-9FF7-8002-EC1A41ED907C}"/>
              </a:ext>
            </a:extLst>
          </p:cNvPr>
          <p:cNvSpPr/>
          <p:nvPr/>
        </p:nvSpPr>
        <p:spPr>
          <a:xfrm>
            <a:off x="6763396" y="5621658"/>
            <a:ext cx="725162" cy="6419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160" dirty="0">
                <a:solidFill>
                  <a:schemeClr val="tx1"/>
                </a:solidFill>
                <a:latin typeface="Cambria" panose="02040503050406030204" pitchFamily="18" charset="0"/>
              </a:rPr>
              <a:t>V</a:t>
            </a: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id="{3B498E87-D3E1-7E7E-D88A-DED476F786EC}"/>
              </a:ext>
            </a:extLst>
          </p:cNvPr>
          <p:cNvSpPr/>
          <p:nvPr/>
        </p:nvSpPr>
        <p:spPr>
          <a:xfrm>
            <a:off x="4926976" y="5633088"/>
            <a:ext cx="725162" cy="64198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160" dirty="0">
                <a:solidFill>
                  <a:schemeClr val="tx1"/>
                </a:solidFill>
                <a:latin typeface="Cambria" panose="02040503050406030204" pitchFamily="18" charset="0"/>
              </a:rPr>
              <a:t>III</a:t>
            </a:r>
          </a:p>
        </p:txBody>
      </p:sp>
      <p:cxnSp>
        <p:nvCxnSpPr>
          <p:cNvPr id="12" name="11 Conector recto">
            <a:extLst>
              <a:ext uri="{FF2B5EF4-FFF2-40B4-BE49-F238E27FC236}">
                <a16:creationId xmlns:a16="http://schemas.microsoft.com/office/drawing/2014/main" id="{6989D022-3B01-3144-84D5-58154DDAA324}"/>
              </a:ext>
            </a:extLst>
          </p:cNvPr>
          <p:cNvCxnSpPr/>
          <p:nvPr/>
        </p:nvCxnSpPr>
        <p:spPr>
          <a:xfrm>
            <a:off x="3241766" y="5151120"/>
            <a:ext cx="39077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44B1FC7B-2B8A-9D22-2B0F-BD64367D3735}"/>
              </a:ext>
            </a:extLst>
          </p:cNvPr>
          <p:cNvCxnSpPr/>
          <p:nvPr/>
        </p:nvCxnSpPr>
        <p:spPr>
          <a:xfrm>
            <a:off x="3526157" y="6707506"/>
            <a:ext cx="36461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CuadroTexto">
            <a:extLst>
              <a:ext uri="{FF2B5EF4-FFF2-40B4-BE49-F238E27FC236}">
                <a16:creationId xmlns:a16="http://schemas.microsoft.com/office/drawing/2014/main" id="{5511A6EB-EDD3-3979-7D6D-EB77F1BBD021}"/>
              </a:ext>
            </a:extLst>
          </p:cNvPr>
          <p:cNvSpPr txBox="1"/>
          <p:nvPr/>
        </p:nvSpPr>
        <p:spPr>
          <a:xfrm>
            <a:off x="4355455" y="4547237"/>
            <a:ext cx="1940572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ES" sz="1920" b="1" dirty="0">
                <a:latin typeface="Cambria" panose="02040503050406030204" pitchFamily="18" charset="0"/>
              </a:rPr>
              <a:t>Componentes</a:t>
            </a:r>
          </a:p>
        </p:txBody>
      </p:sp>
    </p:spTree>
    <p:extLst>
      <p:ext uri="{BB962C8B-B14F-4D97-AF65-F5344CB8AC3E}">
        <p14:creationId xmlns:p14="http://schemas.microsoft.com/office/powerpoint/2010/main" val="1256408822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3643</Words>
  <Application>Microsoft Macintosh PowerPoint</Application>
  <PresentationFormat>Personalizado</PresentationFormat>
  <Paragraphs>589</Paragraphs>
  <Slides>70</Slides>
  <Notes>45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70</vt:i4>
      </vt:variant>
    </vt:vector>
  </HeadingPairs>
  <TitlesOfParts>
    <vt:vector size="79" baseType="lpstr">
      <vt:lpstr>Wingdings</vt:lpstr>
      <vt:lpstr>Cambria</vt:lpstr>
      <vt:lpstr>Arial</vt:lpstr>
      <vt:lpstr>Heebo</vt:lpstr>
      <vt:lpstr>Times New Roman</vt:lpstr>
      <vt:lpstr>Crimson Pro Semi Bold</vt:lpstr>
      <vt:lpstr>Arial Narrow</vt:lpstr>
      <vt:lpstr>Avenir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Tratar la administración del riesgo como herramienta estratégica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Carlos León González</cp:lastModifiedBy>
  <cp:revision>32</cp:revision>
  <dcterms:created xsi:type="dcterms:W3CDTF">2025-09-30T14:08:11Z</dcterms:created>
  <dcterms:modified xsi:type="dcterms:W3CDTF">2025-10-02T18:35:31Z</dcterms:modified>
</cp:coreProperties>
</file>